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Play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haIB3NE7DTmD0LEBpREW4q7o+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0D1A94-8C80-457C-BCD5-7C2B72868F73}">
  <a:tblStyle styleId="{D10D1A94-8C80-457C-BCD5-7C2B72868F73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A6529D03-C548-49DE-80E9-304464FF4981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lay-bold.fntdata"/><Relationship Id="rId10" Type="http://schemas.openxmlformats.org/officeDocument/2006/relationships/slide" Target="slides/slide5.xml"/><Relationship Id="rId32" Type="http://schemas.openxmlformats.org/officeDocument/2006/relationships/font" Target="fonts/Play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#define LED_PIN 11 //定義LED_PIN為11，當下方需引用該端口時則可直接使用該名稱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#define POTENTIOMETER_PIN A1 //如上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void setup()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 potentiometerValue = 0;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 brightness = 0;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pinMode(LED_PIN, OUTPUT); //將LED_PIN(11)設為輸出模式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void loop()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potentiometerValue = analogRead(POTENTIOMETER_PIN); //讀取analog訊號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brightness = map(potentiometerValue, 0, 1023, 0, 255); //map功能: 電位計給出的值達到1023時，將其值變為255，如此類推。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analogWrite(LED_PIN, brightness); //寫入brightness的值到LED_PIN作為輸出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#define LED_PIN 11 //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定義</a:t>
            </a:r>
            <a:r>
              <a:rPr lang="en-US"/>
              <a:t>LED_PIN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為</a:t>
            </a:r>
            <a:r>
              <a:rPr lang="en-US"/>
              <a:t>11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，當下方需引用該端口時則可直接使用該名稱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#define POTENTIOMETER_PIN A1 //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如上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void setup()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 potentiometerValue = 0;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 brightness = 0;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pinMode(LED_PIN, OUTPUT); //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將</a:t>
            </a:r>
            <a:r>
              <a:rPr lang="en-US"/>
              <a:t>LED_PIN(11)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設為輸出模式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void loop()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potentiometerValue = analogRead(POTENTIOMETER_PIN); //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讀取</a:t>
            </a:r>
            <a:r>
              <a:rPr lang="en-US"/>
              <a:t>analog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訊號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brightness = map(potentiometerValue, 0, 1023, 0, 255); //map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功能</a:t>
            </a:r>
            <a:r>
              <a:rPr lang="en-US"/>
              <a:t>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電位計給出的值達到</a:t>
            </a:r>
            <a:r>
              <a:rPr lang="en-US"/>
              <a:t>1023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時，將其值變為</a:t>
            </a:r>
            <a:r>
              <a:rPr lang="en-US"/>
              <a:t>255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，如此類推</a:t>
            </a:r>
            <a:r>
              <a:rPr lang="en-US"/>
              <a:t>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analogWrite(LED_PIN, brightness); //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寫入</a:t>
            </a:r>
            <a:r>
              <a:rPr lang="en-US"/>
              <a:t>brightness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的值到</a:t>
            </a:r>
            <a:r>
              <a:rPr lang="en-US"/>
              <a:t>LED_PIN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作為輸出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Advance task: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to 511 dim to bright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512 to 1023 bright to dim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// C++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#include &lt;Servo.h&gt;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Servo myservo;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 outputValue = 0;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 sensorValue = 0;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void setup()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pinMode(A0, INPUT);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myservo.attach(6);// 連接servor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到</a:t>
            </a:r>
            <a:r>
              <a:rPr lang="en-US"/>
              <a:t>pin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Serial.begin(9600);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void loop()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讀取</a:t>
            </a:r>
            <a:r>
              <a:rPr lang="en-US"/>
              <a:t>analog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數據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sensorValue = analogRead(A0);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 將0, 1023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映射到</a:t>
            </a:r>
            <a:r>
              <a:rPr lang="en-US"/>
              <a:t>0, 180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輸出的範圍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outputValue = map(sensorValue, 0, 1023, 0, 180);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 根據輸出值改變servo位置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myservo.write(outputValue);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 將結果列印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到串行監視器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Serial.print("sensor = ");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Serial.print(sensorValue);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Serial.print("\t output = ");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Serial.println(outputValue);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 在下一個迴圈之前等待 2 毫秒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 analog-digit 轉換器穩定後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最後一次閱讀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delay(2); // Wait for 2 millisecond(s)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Advanced task: led blinks when the servo turn to a degree that can be divided by a number</a:t>
            </a:r>
            <a:endParaRPr/>
          </a:p>
        </p:txBody>
      </p:sp>
      <p:sp>
        <p:nvSpPr>
          <p:cNvPr id="202" name="Google Shape;20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電位器是一種可調式電阻，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通過</a:t>
            </a:r>
            <a:r>
              <a:rPr lang="en-US"/>
              <a:t>lang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來改變電位器的值</a:t>
            </a:r>
            <a:r>
              <a:rPr lang="en-US"/>
              <a:t> 亦即電阻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Detail 右下角 先看藍色箭咀 綠色-&gt;黃色-&gt;wiper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通過lang pot to change wiper position -&gt; 改變電阻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例子</a:t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// C++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#include &lt;Servo.h&gt;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Servo myservo;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 outputValue = 0;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 sensorValue = 0;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void setup()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pinMode(A0, INPUT);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myservo.attach(6);// 連接servor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到</a:t>
            </a:r>
            <a:r>
              <a:rPr lang="en-US"/>
              <a:t>pin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Serial.begin(9600);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void loop()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讀取</a:t>
            </a:r>
            <a:r>
              <a:rPr lang="en-US"/>
              <a:t>analog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數據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sensorValue = analogRead(A0);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 將0, 1023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映射到</a:t>
            </a:r>
            <a:r>
              <a:rPr lang="en-US"/>
              <a:t>0, 180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輸出的範圍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outputValue = map(sensorValue, 0, 1023, 0, 180);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 根據輸出值改變servo位置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myservo.write(outputValue);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 將結果列印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到串行監視器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Serial.print("sensor = ");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Serial.print(sensorValue);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Serial.print("\t output = ");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Serial.println(outputValue);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 在下一個迴圈之前等待 2 毫秒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 analog-digit 轉換器穩定後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//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最後一次閱讀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 delay(2); // Wait for 2 millisecond(s)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Advanced task: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the servo turn from 0 to 180, the led turn from dim to bright</a:t>
            </a:r>
            <a:endParaRPr/>
          </a:p>
        </p:txBody>
      </p:sp>
      <p:sp>
        <p:nvSpPr>
          <p:cNvPr id="275" name="Google Shape;275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假設你正在建立一個智慧家庭系統，其中包括溫度感測器、濕度感測器和液晶顯示器。</a:t>
            </a:r>
            <a:r>
              <a:rPr lang="en-US"/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你可以使用</a:t>
            </a:r>
            <a:r>
              <a:rPr lang="en-US"/>
              <a:t>I2C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來連接這些裝置</a:t>
            </a:r>
            <a:r>
              <a:rPr lang="en-US"/>
              <a:t>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首先，你需要一個主機設備，例如</a:t>
            </a:r>
            <a:r>
              <a:rPr lang="en-US"/>
              <a:t>Arduino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主機板，作為</a:t>
            </a:r>
            <a:r>
              <a:rPr lang="en-US"/>
              <a:t>I2C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匯流排的控制器。</a:t>
            </a:r>
            <a:r>
              <a:rPr lang="en-US"/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然後，你可以連接溫度感測器和濕度感測器作為從設備</a:t>
            </a:r>
            <a:r>
              <a:rPr lang="en-US"/>
              <a:t>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透過</a:t>
            </a:r>
            <a:r>
              <a:rPr lang="en-US"/>
              <a:t>I2C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匯流排，主設備可以向溫度感測器發送指令，請求溫度資料。</a:t>
            </a:r>
            <a:r>
              <a:rPr lang="en-US"/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溫度感測器會將資料傳送回主設備，主設備可以讀取並進行相應的處理</a:t>
            </a:r>
            <a:r>
              <a:rPr lang="en-US"/>
              <a:t>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同樣地，主設備也可以向濕度感測器發送指令，請求濕度資料。</a:t>
            </a:r>
            <a:r>
              <a:rPr lang="en-US"/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濕度感測器會將資料傳送回主設備，主設備可以讀取並進行相應的處理</a:t>
            </a:r>
            <a:r>
              <a:rPr lang="en-US"/>
              <a:t>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此外，你還可以連接液晶顯示器作為另一個從裝置。</a:t>
            </a:r>
            <a:r>
              <a:rPr lang="en-US"/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主設備可以向液晶顯示器發送指令，要求顯示特定的訊息，例如溫度和濕度資料</a:t>
            </a:r>
            <a:r>
              <a:rPr lang="en-US"/>
              <a:t>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透過這種方式，你可以使用</a:t>
            </a:r>
            <a:r>
              <a:rPr lang="en-US"/>
              <a:t>I2C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匯流排連接多個設備，實現它們之間的通訊和資料交換。</a:t>
            </a:r>
            <a:r>
              <a:rPr lang="en-US"/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這使得智慧家庭系統的建構變得更加簡單和靈活</a:t>
            </a:r>
            <a:r>
              <a:rPr lang="en-US"/>
              <a:t>。</a:t>
            </a: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" name="Google Shape;2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5.jpg"/><Relationship Id="rId5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.jpg"/><Relationship Id="rId6" Type="http://schemas.openxmlformats.org/officeDocument/2006/relationships/image" Target="../media/image26.jpg"/><Relationship Id="rId7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.jpg"/><Relationship Id="rId5" Type="http://schemas.openxmlformats.org/officeDocument/2006/relationships/image" Target="../media/image18.png"/><Relationship Id="rId6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Gyroscope</a:t>
            </a:r>
            <a:br>
              <a:rPr lang="en-US"/>
            </a:br>
            <a:r>
              <a:rPr lang="en-US"/>
              <a:t>陀螺儀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&lt;JY901.h&gt; 資料庫</a:t>
            </a:r>
            <a:endParaRPr/>
          </a:p>
        </p:txBody>
      </p:sp>
      <p:pic>
        <p:nvPicPr>
          <p:cNvPr id="150" name="Google Shape;150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930" y="1690688"/>
            <a:ext cx="4829080" cy="47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721301"/>
            <a:ext cx="5095373" cy="4708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S PGothic"/>
              <a:buNone/>
            </a:pPr>
            <a:br>
              <a:rPr lang="en-US">
                <a:latin typeface="MS PGothic"/>
                <a:ea typeface="MS PGothic"/>
                <a:cs typeface="MS PGothic"/>
                <a:sym typeface="MS PGothic"/>
              </a:rPr>
            </a:b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背後原理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8" name="Google Shape;158;p11"/>
          <p:cNvSpPr txBox="1"/>
          <p:nvPr>
            <p:ph idx="1" type="body"/>
          </p:nvPr>
        </p:nvSpPr>
        <p:spPr>
          <a:xfrm>
            <a:off x="1102783" y="1857375"/>
            <a:ext cx="951018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STEP 1: 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使用JY901.attach(Serial1)連接陀螺儀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STEP 2: </a:t>
            </a: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使用</a:t>
            </a:r>
            <a:r>
              <a:rPr lang="en-US"/>
              <a:t>.receiveSerialData()</a:t>
            </a: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收取所有信息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STEP 3: 使用.getRoll(), .getPitch(), .getYaw()取得部分信息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STEP 4: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使用Serial顯示信息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S PGothic"/>
              <a:buNone/>
            </a:pPr>
            <a:br>
              <a:rPr lang="en-US">
                <a:latin typeface="MS PGothic"/>
                <a:ea typeface="MS PGothic"/>
                <a:cs typeface="MS PGothic"/>
                <a:sym typeface="MS PGothic"/>
              </a:rPr>
            </a:b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程序範例: </a:t>
            </a:r>
            <a:r>
              <a:rPr lang="en-US"/>
              <a:t>收集&amp;顯示陀螺儀的資料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descr="A screenshot of a computer program&#10;&#10;Description automatically generated" id="165" name="Google Shape;165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6751" y="1522661"/>
            <a:ext cx="4126016" cy="496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050" y="1970750"/>
            <a:ext cx="3606725" cy="103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>
            <p:ph type="title"/>
          </p:nvPr>
        </p:nvSpPr>
        <p:spPr>
          <a:xfrm>
            <a:off x="842433" y="630238"/>
            <a:ext cx="10505017" cy="2969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用陀螺儀控制伺服馬達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type="title"/>
          </p:nvPr>
        </p:nvSpPr>
        <p:spPr>
          <a:xfrm>
            <a:off x="1379538" y="510117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S PGothic"/>
              <a:buNone/>
            </a:pP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所需零件</a:t>
            </a:r>
            <a:endParaRPr/>
          </a:p>
        </p:txBody>
      </p:sp>
      <p:sp>
        <p:nvSpPr>
          <p:cNvPr id="177" name="Google Shape;177;p14"/>
          <p:cNvSpPr txBox="1"/>
          <p:nvPr>
            <p:ph idx="2" type="body"/>
          </p:nvPr>
        </p:nvSpPr>
        <p:spPr>
          <a:xfrm>
            <a:off x="872119" y="202072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solidFill>
                <a:srgbClr val="747474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  <a:latin typeface="MS PGothic"/>
                <a:ea typeface="MS PGothic"/>
                <a:cs typeface="MS PGothic"/>
                <a:sym typeface="MS PGothic"/>
              </a:rPr>
              <a:t>麵包板 x 1塊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  <a:latin typeface="MS PGothic"/>
                <a:ea typeface="MS PGothic"/>
                <a:cs typeface="MS PGothic"/>
                <a:sym typeface="MS PGothic"/>
              </a:rPr>
              <a:t>Arduino Mega x 1塊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  <a:latin typeface="MS PGothic"/>
                <a:ea typeface="MS PGothic"/>
                <a:cs typeface="MS PGothic"/>
                <a:sym typeface="MS PGothic"/>
              </a:rPr>
              <a:t>杜邦線 x1 組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  <a:latin typeface="MS PGothic"/>
                <a:ea typeface="MS PGothic"/>
                <a:cs typeface="MS PGothic"/>
                <a:sym typeface="MS PGothic"/>
              </a:rPr>
              <a:t>電位器 x1個</a:t>
            </a:r>
            <a:endParaRPr sz="2400">
              <a:solidFill>
                <a:srgbClr val="747474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  <a:latin typeface="MS PGothic"/>
                <a:ea typeface="MS PGothic"/>
                <a:cs typeface="MS PGothic"/>
                <a:sym typeface="MS PGothic"/>
              </a:rPr>
              <a:t>伺服馬達 x1 組</a:t>
            </a:r>
            <a:endParaRPr sz="2400">
              <a:solidFill>
                <a:srgbClr val="747474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descr="A group of electronic components&#10;&#10;Description automatically generated" id="178" name="Google Shape;178;p14"/>
          <p:cNvPicPr preferRelativeResize="0"/>
          <p:nvPr/>
        </p:nvPicPr>
        <p:blipFill rotWithShape="1">
          <a:blip r:embed="rId3">
            <a:alphaModFix/>
          </a:blip>
          <a:srcRect b="1591" l="0" r="1178" t="0"/>
          <a:stretch/>
        </p:blipFill>
        <p:spPr>
          <a:xfrm>
            <a:off x="5910664" y="1450841"/>
            <a:ext cx="4612237" cy="3983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000067 Arduino | Mouser 香港" id="179" name="Google Shape;17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3733" y="1447800"/>
            <a:ext cx="2341033" cy="1761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lligent JY61P serial port 6-axis acceleration gyroscope BMI160 attitude  angle measurement module sensor - AliExpress" id="180" name="Google Shape;180;p14"/>
          <p:cNvPicPr preferRelativeResize="0"/>
          <p:nvPr/>
        </p:nvPicPr>
        <p:blipFill rotWithShape="1">
          <a:blip r:embed="rId5">
            <a:alphaModFix/>
          </a:blip>
          <a:srcRect b="3846" l="0" r="2564" t="0"/>
          <a:stretch/>
        </p:blipFill>
        <p:spPr>
          <a:xfrm>
            <a:off x="5659076" y="1314338"/>
            <a:ext cx="1529863" cy="1509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線路圖</a:t>
            </a:r>
            <a:endParaRPr/>
          </a:p>
        </p:txBody>
      </p:sp>
      <p:graphicFrame>
        <p:nvGraphicFramePr>
          <p:cNvPr id="186" name="Google Shape;186;p15"/>
          <p:cNvGraphicFramePr/>
          <p:nvPr/>
        </p:nvGraphicFramePr>
        <p:xfrm>
          <a:off x="2559934" y="14118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{D10D1A94-8C80-457C-BCD5-7C2B72868F73}</a:tableStyleId>
              </a:tblPr>
              <a:tblGrid>
                <a:gridCol w="1895675"/>
                <a:gridCol w="1895675"/>
              </a:tblGrid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陀螺儀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Arduino Mega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VCC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VCC(5V)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GND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TX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RX(1)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RX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TX(1)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87" name="Google Shape;187;p15"/>
          <p:cNvPicPr preferRelativeResize="0"/>
          <p:nvPr/>
        </p:nvPicPr>
        <p:blipFill rotWithShape="1">
          <a:blip r:embed="rId3">
            <a:alphaModFix/>
          </a:blip>
          <a:srcRect b="4024" l="0" r="10490" t="17838"/>
          <a:stretch/>
        </p:blipFill>
        <p:spPr>
          <a:xfrm>
            <a:off x="6613373" y="1475151"/>
            <a:ext cx="3000000" cy="195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8" name="Google Shape;188;p15"/>
          <p:cNvGraphicFramePr/>
          <p:nvPr/>
        </p:nvGraphicFramePr>
        <p:xfrm>
          <a:off x="2532013" y="347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{A6529D03-C548-49DE-80E9-304464FF4981}</a:tableStyleId>
              </a:tblPr>
              <a:tblGrid>
                <a:gridCol w="1033250"/>
                <a:gridCol w="1033250"/>
                <a:gridCol w="1780675"/>
              </a:tblGrid>
              <a:tr h="750000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顔色​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用途​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</a:rPr>
                        <a:t>Pin​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</a:tr>
              <a:tr h="750000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/>
                        <a:t>紅​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/>
                        <a:t>供電​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/>
                        <a:t>5V​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</a:tr>
              <a:tr h="750000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/>
                        <a:t>啡​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/>
                        <a:t>接地​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/>
                        <a:t>GND​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D"/>
                    </a:solidFill>
                  </a:tcPr>
                </a:tc>
              </a:tr>
              <a:tr h="750000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/>
                        <a:t>橙​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/>
                        <a:t>控制​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/>
                        <a:t>PWM Pin 9​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p15"/>
          <p:cNvSpPr txBox="1"/>
          <p:nvPr/>
        </p:nvSpPr>
        <p:spPr>
          <a:xfrm>
            <a:off x="2650150" y="625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90" name="Google Shape;1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5663" y="3913051"/>
            <a:ext cx="70485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S PGothic"/>
              <a:buNone/>
            </a:pPr>
            <a:br>
              <a:rPr lang="en-US">
                <a:latin typeface="MS PGothic"/>
                <a:ea typeface="MS PGothic"/>
                <a:cs typeface="MS PGothic"/>
                <a:sym typeface="MS PGothic"/>
              </a:rPr>
            </a:b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背後原理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97" name="Google Shape;19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STEP 1: 建立roll_val儲存翻滾角度以準備mapping </a:t>
            </a:r>
            <a:endParaRPr>
              <a:solidFill>
                <a:srgbClr val="3F3F3F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STEP 2: 使用if else 辨別陀螺儀翻滾方向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STEP </a:t>
            </a:r>
            <a:r>
              <a:rPr lang="en-US">
                <a:solidFill>
                  <a:srgbClr val="3F3F3F"/>
                </a:solidFill>
              </a:rPr>
              <a:t>3</a:t>
            </a: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: 使用map()映射0~90到90~180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    (翻滾角度0~90 時 servo角度90~180)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STEP 4: 寫入映射完的數值至SERVO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STEP 4: 將結果列印到串行監視器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98" name="Google Shape;1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4583" y="4014732"/>
            <a:ext cx="5397499" cy="2543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>
            <p:ph type="title"/>
          </p:nvPr>
        </p:nvSpPr>
        <p:spPr>
          <a:xfrm>
            <a:off x="844873" y="3892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S PGothic"/>
              <a:buNone/>
            </a:pP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程序範例: 用</a:t>
            </a: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陀螺儀</a:t>
            </a: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控制伺服馬達</a:t>
            </a:r>
            <a:endParaRPr/>
          </a:p>
        </p:txBody>
      </p:sp>
      <p:pic>
        <p:nvPicPr>
          <p:cNvPr descr="A screenshot of a computer program&#10;&#10;Description automatically generated" id="205" name="Google Shape;205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8522" y="1489044"/>
            <a:ext cx="7785539" cy="520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4950" y="2458500"/>
            <a:ext cx="31242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9150" y="2396837"/>
            <a:ext cx="1903722" cy="138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用陀螺儀控制</a:t>
            </a:r>
            <a:r>
              <a:rPr lang="en-US"/>
              <a:t>LEDs</a:t>
            </a:r>
            <a:endParaRPr/>
          </a:p>
        </p:txBody>
      </p:sp>
      <p:sp>
        <p:nvSpPr>
          <p:cNvPr id="213" name="Google Shape;2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/>
          <p:nvPr>
            <p:ph type="title"/>
          </p:nvPr>
        </p:nvSpPr>
        <p:spPr>
          <a:xfrm>
            <a:off x="1296919" y="488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S PGothic"/>
              <a:buNone/>
            </a:pP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所需零件</a:t>
            </a:r>
            <a:endParaRPr/>
          </a:p>
        </p:txBody>
      </p:sp>
      <p:sp>
        <p:nvSpPr>
          <p:cNvPr id="219" name="Google Shape;219;p19"/>
          <p:cNvSpPr txBox="1"/>
          <p:nvPr>
            <p:ph idx="2" type="body"/>
          </p:nvPr>
        </p:nvSpPr>
        <p:spPr>
          <a:xfrm>
            <a:off x="841835" y="179793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747474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</a:rPr>
              <a:t>Arduino Mega x 1塊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</a:rPr>
              <a:t>杜邦線 x1/2 組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陀螺儀</a:t>
            </a:r>
            <a:r>
              <a:rPr lang="en-US" sz="2400">
                <a:solidFill>
                  <a:srgbClr val="747474"/>
                </a:solidFill>
              </a:rPr>
              <a:t> x1 個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</a:rPr>
              <a:t>紅LED x 4個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</a:rPr>
              <a:t>其他顔色LED x 4個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</a:rPr>
              <a:t>麵包板 x 1</a:t>
            </a:r>
            <a:r>
              <a:rPr lang="en-US" sz="24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塊</a:t>
            </a:r>
            <a:endParaRPr sz="2400">
              <a:solidFill>
                <a:srgbClr val="747474"/>
              </a:solidFill>
            </a:endParaRPr>
          </a:p>
        </p:txBody>
      </p:sp>
      <p:pic>
        <p:nvPicPr>
          <p:cNvPr descr="Arduino 雙頭杜邦線10CM款40Pcs - 母對母| DuPont line Outlet Express HK 生活百貨城" id="220" name="Google Shape;220;p19"/>
          <p:cNvPicPr preferRelativeResize="0"/>
          <p:nvPr/>
        </p:nvPicPr>
        <p:blipFill rotWithShape="1">
          <a:blip r:embed="rId3">
            <a:alphaModFix/>
          </a:blip>
          <a:srcRect b="9289" l="9109" r="5317" t="12086"/>
          <a:stretch/>
        </p:blipFill>
        <p:spPr>
          <a:xfrm>
            <a:off x="4564435" y="3138482"/>
            <a:ext cx="2063066" cy="18853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000067 Arduino | Mouser 香港" id="221" name="Google Shape;22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7053" y="1963041"/>
            <a:ext cx="2114884" cy="1593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lligent JY61P serial port 6-axis acceleration gyroscope BMI160 attitude  angle measurement module sensor - AliExpress" id="222" name="Google Shape;222;p19"/>
          <p:cNvPicPr preferRelativeResize="0"/>
          <p:nvPr/>
        </p:nvPicPr>
        <p:blipFill rotWithShape="1">
          <a:blip r:embed="rId5">
            <a:alphaModFix/>
          </a:blip>
          <a:srcRect b="3846" l="0" r="2564" t="0"/>
          <a:stretch/>
        </p:blipFill>
        <p:spPr>
          <a:xfrm>
            <a:off x="5235743" y="1716505"/>
            <a:ext cx="1529863" cy="1509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red led&#10;&#10;Description automatically generated" id="223" name="Google Shape;223;p19"/>
          <p:cNvPicPr preferRelativeResize="0"/>
          <p:nvPr/>
        </p:nvPicPr>
        <p:blipFill rotWithShape="1">
          <a:blip r:embed="rId6">
            <a:alphaModFix/>
          </a:blip>
          <a:srcRect b="2019" l="0" r="555" t="0"/>
          <a:stretch/>
        </p:blipFill>
        <p:spPr>
          <a:xfrm>
            <a:off x="6747460" y="3701717"/>
            <a:ext cx="1785240" cy="978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circuit board&#10;&#10;Description automatically generated" id="224" name="Google Shape;224;p19"/>
          <p:cNvPicPr preferRelativeResize="0"/>
          <p:nvPr/>
        </p:nvPicPr>
        <p:blipFill rotWithShape="1">
          <a:blip r:embed="rId7">
            <a:alphaModFix/>
          </a:blip>
          <a:srcRect b="-421" l="0" r="49298" t="0"/>
          <a:stretch/>
        </p:blipFill>
        <p:spPr>
          <a:xfrm>
            <a:off x="8642685" y="3662112"/>
            <a:ext cx="2286003" cy="1889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786871" y="637116"/>
            <a:ext cx="4186237" cy="721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S PGothic"/>
              <a:buNone/>
            </a:pP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陀螺儀 Gyroscope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descr="GNSS attitude solutions consist of roll, pitch and yaw | NovAtel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3066" y="1755074"/>
            <a:ext cx="4584698" cy="325417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idx="1" type="body"/>
          </p:nvPr>
        </p:nvSpPr>
        <p:spPr>
          <a:xfrm>
            <a:off x="582032" y="1636536"/>
            <a:ext cx="6980236" cy="4721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陀螺儀是一種感測器，感測與維持方向的裝置。</a:t>
            </a:r>
            <a:endParaRPr sz="2400">
              <a:solidFill>
                <a:srgbClr val="3F3F3F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它可以幫助我們確定物體的方向和旋轉。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陀螺儀通常由三個軸向組成：縱軸（Roll）、橫軸（Pitch）和垂直軸（Yaw）。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縱軸（Roll）測量物體的左右傾斜。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橫軸（Pitch）測量物體的前後傾斜。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垂直軸（Yaw）測量物體的旋轉。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陀螺儀在許多領域中都有應用，包括機器人技術、無人機和虛擬現實等。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3F3F3F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747474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-215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747474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747474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線路圖</a:t>
            </a:r>
            <a:endParaRPr/>
          </a:p>
        </p:txBody>
      </p:sp>
      <p:pic>
        <p:nvPicPr>
          <p:cNvPr id="230" name="Google Shape;230;p20"/>
          <p:cNvPicPr preferRelativeResize="0"/>
          <p:nvPr/>
        </p:nvPicPr>
        <p:blipFill rotWithShape="1">
          <a:blip r:embed="rId3">
            <a:alphaModFix/>
          </a:blip>
          <a:srcRect b="4027" l="1" r="10489" t="17836"/>
          <a:stretch/>
        </p:blipFill>
        <p:spPr>
          <a:xfrm>
            <a:off x="3985154" y="3141870"/>
            <a:ext cx="3637986" cy="23695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1" name="Google Shape;231;p20"/>
          <p:cNvGraphicFramePr/>
          <p:nvPr/>
        </p:nvGraphicFramePr>
        <p:xfrm>
          <a:off x="8071184" y="35593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{D10D1A94-8C80-457C-BCD5-7C2B72868F73}</a:tableStyleId>
              </a:tblPr>
              <a:tblGrid>
                <a:gridCol w="1895675"/>
                <a:gridCol w="1895675"/>
              </a:tblGrid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陀螺儀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Arduino Mega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VCC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VCC(5V)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GND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TX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RX(1)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RX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TX(1)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A diagram of a circuit&#10;&#10;Description automatically generated" id="232" name="Google Shape;232;p2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-409" l="179" r="51878" t="410"/>
          <a:stretch/>
        </p:blipFill>
        <p:spPr>
          <a:xfrm>
            <a:off x="1385486" y="3114100"/>
            <a:ext cx="2594517" cy="2366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S PGothic"/>
              <a:buNone/>
            </a:pP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線路圖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  <p:graphicFrame>
        <p:nvGraphicFramePr>
          <p:cNvPr id="238" name="Google Shape;238;p21"/>
          <p:cNvGraphicFramePr/>
          <p:nvPr/>
        </p:nvGraphicFramePr>
        <p:xfrm>
          <a:off x="7700210" y="187492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{D10D1A94-8C80-457C-BCD5-7C2B72868F73}</a:tableStyleId>
              </a:tblPr>
              <a:tblGrid>
                <a:gridCol w="1814775"/>
                <a:gridCol w="2558125"/>
              </a:tblGrid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S PGothic"/>
                        <a:buNone/>
                      </a:pPr>
                      <a:r>
                        <a:rPr b="1" i="0" lang="en-US" sz="1800" u="none" strike="noStrike">
                          <a:solidFill>
                            <a:srgbClr val="FFFFFF"/>
                          </a:solidFill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Arduino Mega 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用途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前傾斜 (橫軸)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後傾斜 (橫軸)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右傾斜 (縱軸)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左傾斜 (縱軸)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A circuit board with wires and wires&#10;&#10;Description automatically generated" id="239" name="Google Shape;23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988" y="2336967"/>
            <a:ext cx="7486471" cy="34890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0" name="Google Shape;240;p21"/>
          <p:cNvGraphicFramePr/>
          <p:nvPr/>
        </p:nvGraphicFramePr>
        <p:xfrm>
          <a:off x="7700209" y="41107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{D10D1A94-8C80-457C-BCD5-7C2B72868F73}</a:tableStyleId>
              </a:tblPr>
              <a:tblGrid>
                <a:gridCol w="1774650"/>
                <a:gridCol w="2598225"/>
              </a:tblGrid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MS PGothic"/>
                        <a:buNone/>
                      </a:pPr>
                      <a:r>
                        <a:rPr b="1" i="0" lang="en-US" sz="1800" u="none" strike="noStrike">
                          <a:solidFill>
                            <a:srgbClr val="FFFFFF"/>
                          </a:solidFill>
                          <a:latin typeface="MS PGothic"/>
                          <a:ea typeface="MS PGothic"/>
                          <a:cs typeface="MS PGothic"/>
                          <a:sym typeface="MS PGothic"/>
                        </a:rPr>
                        <a:t>Arduino Mega 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用途 -&gt; 垂直軸(Yaw)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西 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東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南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北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Switch case 條件判斷</a:t>
            </a:r>
            <a:endParaRPr/>
          </a:p>
        </p:txBody>
      </p:sp>
      <p:pic>
        <p:nvPicPr>
          <p:cNvPr descr="A screen shot of a computer code&#10;&#10;Description automatically generated" id="246" name="Google Shape;246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8869" y="2176254"/>
            <a:ext cx="2235868" cy="2507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 code&#10;&#10;Description automatically generated" id="247" name="Google Shape;2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2289" y="2135856"/>
            <a:ext cx="2084972" cy="3378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Switch case 條件判斷</a:t>
            </a:r>
            <a:endParaRPr/>
          </a:p>
        </p:txBody>
      </p:sp>
      <p:pic>
        <p:nvPicPr>
          <p:cNvPr descr="A screen shot of a computer code&#10;&#10;Description automatically generated" id="253" name="Google Shape;25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6105" y="2236412"/>
            <a:ext cx="2235868" cy="2507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 program&#10;&#10;Description automatically generated" id="254" name="Google Shape;25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6191" y="2235117"/>
            <a:ext cx="2240380" cy="285900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/>
          <p:nvPr/>
        </p:nvSpPr>
        <p:spPr>
          <a:xfrm>
            <a:off x="4792578" y="3158289"/>
            <a:ext cx="18849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Switch case 條件判斷</a:t>
            </a:r>
            <a:endParaRPr/>
          </a:p>
        </p:txBody>
      </p:sp>
      <p:pic>
        <p:nvPicPr>
          <p:cNvPr descr="A screenshot of a computer program&#10;&#10;Description automatically generated" id="261" name="Google Shape;2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39" y="2245144"/>
            <a:ext cx="2430880" cy="310966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5504447" y="2767263"/>
            <a:ext cx="562476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Var = 判斷的變量 --&gt; 基於Arduino限制必須是整數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條件可以是數字 / 區間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Case default = else, 如果變量跟所有條件都不吻合才會執行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在判斷區間衆多時顯得簡潔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descr="A screen shot of a computer code&#10;&#10;Description automatically generated" id="263" name="Google Shape;26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743" y="2720140"/>
            <a:ext cx="2111040" cy="214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3866" y="3150519"/>
            <a:ext cx="2508583" cy="46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S PGothic"/>
              <a:buNone/>
            </a:pPr>
            <a:br>
              <a:rPr lang="en-US">
                <a:latin typeface="MS PGothic"/>
                <a:ea typeface="MS PGothic"/>
                <a:cs typeface="MS PGothic"/>
                <a:sym typeface="MS PGothic"/>
              </a:rPr>
            </a:b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背後原理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271" name="Google Shape;27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STEP 1: 建立8個LED(4個給縱軸, 橫軸, 4個給垂直軸)</a:t>
            </a:r>
            <a:endParaRPr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STEP 2: 讀取陀螺儀旋轉的資料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STEP 3: 透過if else辨別陀螺儀翻滾方向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STEP 4: 使用map()映射不同區間的數值到不同紅色LED</a:t>
            </a:r>
            <a:endParaRPr>
              <a:solidFill>
                <a:srgbClr val="3F3F3F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例如: 縱軸 1-179是左傾斜 --&gt; map()映射至0-255到Pin 10的LED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STEP 5: 使用switch case 辨別陀螺儀垂直軸方向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STEP 6: 使用map()映射不同區間的數值到其他顔色LED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例如: 垂直軸0-90是向右--&gt;map()映射至255-0到Pin 6的LED               + map()映射至0-255到Pin 8的LED   </a:t>
            </a:r>
            <a:endParaRPr>
              <a:solidFill>
                <a:srgbClr val="3F3F3F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3F3F3F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40404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40404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40404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>
            <p:ph type="title"/>
          </p:nvPr>
        </p:nvSpPr>
        <p:spPr>
          <a:xfrm>
            <a:off x="838200" y="3559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S PGothic"/>
              <a:buNone/>
            </a:pP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程序範例: 陀螺儀控制LEDs</a:t>
            </a:r>
            <a:endParaRPr/>
          </a:p>
        </p:txBody>
      </p:sp>
      <p:pic>
        <p:nvPicPr>
          <p:cNvPr descr="A screenshot of a computer code&#10;&#10;Description automatically generated" id="278" name="Google Shape;27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4131" y="2941506"/>
            <a:ext cx="4179295" cy="2056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 program&#10;&#10;Description automatically generated" id="279" name="Google Shape;27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5962" y="2291264"/>
            <a:ext cx="4059656" cy="3568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 program&#10;&#10;Description automatically generated" id="280" name="Google Shape;280;p26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938" y="1495119"/>
            <a:ext cx="3390581" cy="503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450" y="2941500"/>
            <a:ext cx="1343425" cy="2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 sz="3200"/>
              <a:t>UART</a:t>
            </a:r>
            <a:endParaRPr sz="3200"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838200" y="1825625"/>
            <a:ext cx="10684933" cy="476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UART是一種通訊協議，用於在設備之間傳輸資料。 它是一種非同步的串行通訊協議，常用於微控制器、感測器和其他週邊之間的通訊。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串列通訊：UART使用單一線路（數據線）來傳輸數據，相較於並行通訊（使用多條線同時傳輸數據），而串列通訊更簡單且經濟。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非同步通訊：UART是一種非同步通訊協議，意味著發送和接收資料的設備之間沒有共用時脈訊號。 相反，每個設備都有自己的時鐘，透過起始位元、資料位元、校驗位和停止位元來同步資料傳輸。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en-US" sz="2400">
                <a:solidFill>
                  <a:srgbClr val="3F3F3F"/>
                </a:solidFill>
                <a:latin typeface="MS PGothic"/>
                <a:ea typeface="MS PGothic"/>
                <a:cs typeface="MS PGothic"/>
                <a:sym typeface="MS PGothic"/>
              </a:rPr>
              <a:t>這個課程會如何使用UART與陀螺儀進行通訊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842433" y="6302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/>
              <a:t>收集&amp;顯示陀螺儀的資料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101629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S PGothic"/>
              <a:buNone/>
            </a:pP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所需零件</a:t>
            </a:r>
            <a:endParaRPr/>
          </a:p>
        </p:txBody>
      </p:sp>
      <p:sp>
        <p:nvSpPr>
          <p:cNvPr id="114" name="Google Shape;114;p5"/>
          <p:cNvSpPr txBox="1"/>
          <p:nvPr>
            <p:ph idx="2" type="body"/>
          </p:nvPr>
        </p:nvSpPr>
        <p:spPr>
          <a:xfrm>
            <a:off x="1012679" y="2255214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</a:rPr>
              <a:t>麵包板 x 1</a:t>
            </a:r>
            <a:r>
              <a:rPr lang="en-US" sz="24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塊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</a:rPr>
              <a:t>Arduino Mega x 1塊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</a:rPr>
              <a:t>杜邦線 x1 組</a:t>
            </a:r>
            <a:endParaRPr sz="2400">
              <a:solidFill>
                <a:srgbClr val="747474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47474"/>
              </a:buClr>
              <a:buSzPts val="2400"/>
              <a:buChar char="•"/>
            </a:pPr>
            <a:r>
              <a:rPr lang="en-US" sz="24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陀螺儀</a:t>
            </a:r>
            <a:r>
              <a:rPr lang="en-US" sz="2400">
                <a:solidFill>
                  <a:srgbClr val="747474"/>
                </a:solidFill>
              </a:rPr>
              <a:t> x1 </a:t>
            </a:r>
            <a:r>
              <a:rPr lang="en-US" sz="24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個</a:t>
            </a:r>
            <a:endParaRPr sz="2400">
              <a:solidFill>
                <a:srgbClr val="747474"/>
              </a:solidFill>
            </a:endParaRPr>
          </a:p>
        </p:txBody>
      </p:sp>
      <p:pic>
        <p:nvPicPr>
          <p:cNvPr descr="A000067 Arduino | Mouser 香港" id="115" name="Google Shape;115;p5"/>
          <p:cNvPicPr preferRelativeResize="0"/>
          <p:nvPr/>
        </p:nvPicPr>
        <p:blipFill rotWithShape="1">
          <a:blip r:embed="rId3">
            <a:alphaModFix/>
          </a:blip>
          <a:srcRect b="4544" l="0" r="2575" t="0"/>
          <a:stretch/>
        </p:blipFill>
        <p:spPr>
          <a:xfrm>
            <a:off x="8312706" y="1889514"/>
            <a:ext cx="2280750" cy="1681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lligent JY61P serial port 6-axis acceleration gyroscope BMI160 attitude  angle measurement module sensor - AliExpress" id="116" name="Google Shape;116;p5"/>
          <p:cNvPicPr preferRelativeResize="0"/>
          <p:nvPr/>
        </p:nvPicPr>
        <p:blipFill rotWithShape="1">
          <a:blip r:embed="rId4">
            <a:alphaModFix/>
          </a:blip>
          <a:srcRect b="3846" l="0" r="2564" t="0"/>
          <a:stretch/>
        </p:blipFill>
        <p:spPr>
          <a:xfrm>
            <a:off x="6188242" y="1626268"/>
            <a:ext cx="1529863" cy="1509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colorful wires&#10;&#10;Description automatically generated" id="117" name="Google Shape;117;p5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6482" y="3262062"/>
            <a:ext cx="243840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circuit board&#10;&#10;Description automatically generated" id="118" name="Google Shape;118;p5"/>
          <p:cNvPicPr preferRelativeResize="0"/>
          <p:nvPr/>
        </p:nvPicPr>
        <p:blipFill rotWithShape="1">
          <a:blip r:embed="rId6">
            <a:alphaModFix/>
          </a:blip>
          <a:srcRect b="-421" l="0" r="49298" t="0"/>
          <a:stretch/>
        </p:blipFill>
        <p:spPr>
          <a:xfrm>
            <a:off x="8642685" y="3662112"/>
            <a:ext cx="2286003" cy="1889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MS PGothic"/>
                <a:ea typeface="MS PGothic"/>
                <a:cs typeface="MS PGothic"/>
                <a:sym typeface="MS PGothic"/>
              </a:rPr>
              <a:t>線路圖</a:t>
            </a:r>
            <a:endParaRPr/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 b="4027" l="1" r="10489" t="17836"/>
          <a:stretch/>
        </p:blipFill>
        <p:spPr>
          <a:xfrm>
            <a:off x="3985154" y="3141870"/>
            <a:ext cx="3637986" cy="23695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5" name="Google Shape;125;p6"/>
          <p:cNvGraphicFramePr/>
          <p:nvPr/>
        </p:nvGraphicFramePr>
        <p:xfrm>
          <a:off x="8071184" y="35593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{D10D1A94-8C80-457C-BCD5-7C2B72868F73}</a:tableStyleId>
              </a:tblPr>
              <a:tblGrid>
                <a:gridCol w="1895675"/>
                <a:gridCol w="1895675"/>
              </a:tblGrid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陀螺儀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Arduino Mega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VCC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VCC(5V)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GND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TX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RX(1)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RX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TX(1)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A diagram of a circuit&#10;&#10;Description automatically generated" id="126" name="Google Shape;126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-409" l="179" r="51878" t="410"/>
          <a:stretch/>
        </p:blipFill>
        <p:spPr>
          <a:xfrm>
            <a:off x="1385486" y="3114100"/>
            <a:ext cx="2594517" cy="2366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&lt;JY901.h&gt; 資料庫</a:t>
            </a:r>
            <a:endParaRPr/>
          </a:p>
        </p:txBody>
      </p:sp>
      <p:pic>
        <p:nvPicPr>
          <p:cNvPr id="132" name="Google Shape;132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050" y="2007394"/>
            <a:ext cx="10375900" cy="39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&lt;JY901.h&gt; 資料庫</a:t>
            </a:r>
            <a:endParaRPr/>
          </a:p>
        </p:txBody>
      </p:sp>
      <p:pic>
        <p:nvPicPr>
          <p:cNvPr id="138" name="Google Shape;13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8082" y="1690688"/>
            <a:ext cx="9135835" cy="453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&lt;JY901.h&gt; 資料庫</a:t>
            </a:r>
            <a:endParaRPr/>
          </a:p>
        </p:txBody>
      </p:sp>
      <p:pic>
        <p:nvPicPr>
          <p:cNvPr id="144" name="Google Shape;14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0542" y="1601960"/>
            <a:ext cx="7610915" cy="482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2024-02-29T10:08:06Z</dcterms:created>
</cp:coreProperties>
</file>