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12192000"/>
  <p:notesSz cx="6858000" cy="9144000"/>
  <p:embeddedFontLst>
    <p:embeddedFont>
      <p:font typeface="Play"/>
      <p:regular r:id="rId57"/>
      <p:bold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9" roundtripDataSignature="AMtx7miRLJbrWBHGBo2swTy6NQznC4QO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B59B43-5E08-41E2-8A64-9C94BBA6341A}">
  <a:tblStyle styleId="{31B59B43-5E08-41E2-8A64-9C94BBA6341A}"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Play-regular.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font" Target="fonts/Play-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電位器是一種可調式電阻，</a:t>
            </a:r>
            <a:endParaRPr/>
          </a:p>
          <a:p>
            <a:pPr indent="0" lvl="0" marL="0" rtl="0" algn="l">
              <a:spcBef>
                <a:spcPts val="0"/>
              </a:spcBef>
              <a:spcAft>
                <a:spcPts val="0"/>
              </a:spcAft>
              <a:buNone/>
            </a:pPr>
            <a:r>
              <a:rPr lang="en-US">
                <a:latin typeface="Arial"/>
                <a:ea typeface="Arial"/>
                <a:cs typeface="Arial"/>
                <a:sym typeface="Arial"/>
              </a:rPr>
              <a:t>通過</a:t>
            </a:r>
            <a:r>
              <a:rPr lang="en-US"/>
              <a:t>lang</a:t>
            </a:r>
            <a:r>
              <a:rPr lang="en-US">
                <a:latin typeface="Arial"/>
                <a:ea typeface="Arial"/>
                <a:cs typeface="Arial"/>
                <a:sym typeface="Arial"/>
              </a:rPr>
              <a:t>來改變電位器的值</a:t>
            </a:r>
            <a:r>
              <a:rPr lang="en-US"/>
              <a:t> 亦即電阻</a:t>
            </a:r>
            <a:endParaRPr/>
          </a:p>
          <a:p>
            <a:pPr indent="0" lvl="0" marL="0" rtl="0" algn="l">
              <a:spcBef>
                <a:spcPts val="0"/>
              </a:spcBef>
              <a:spcAft>
                <a:spcPts val="0"/>
              </a:spcAft>
              <a:buNone/>
            </a:pPr>
            <a:r>
              <a:rPr lang="en-US"/>
              <a:t>Detail 右下角 先看藍色箭咀 綠色-&gt;黃色-&gt;wiper</a:t>
            </a:r>
            <a:endParaRPr/>
          </a:p>
          <a:p>
            <a:pPr indent="0" lvl="0" marL="0" rtl="0" algn="l">
              <a:spcBef>
                <a:spcPts val="0"/>
              </a:spcBef>
              <a:spcAft>
                <a:spcPts val="0"/>
              </a:spcAft>
              <a:buNone/>
            </a:pPr>
            <a:r>
              <a:rPr lang="en-US"/>
              <a:t>通過lang pot to change wiper position -&gt; 改變電阻</a:t>
            </a:r>
            <a:endParaRPr/>
          </a:p>
          <a:p>
            <a:pPr indent="0" lvl="0" marL="0" rtl="0" algn="l">
              <a:spcBef>
                <a:spcPts val="0"/>
              </a:spcBef>
              <a:spcAft>
                <a:spcPts val="0"/>
              </a:spcAft>
              <a:buNone/>
            </a:pPr>
            <a:r>
              <a:rPr lang="en-US">
                <a:latin typeface="Arial"/>
                <a:ea typeface="Arial"/>
                <a:cs typeface="Arial"/>
                <a:sym typeface="Arial"/>
              </a:rPr>
              <a:t>例子</a:t>
            </a:r>
            <a:endParaRPr/>
          </a:p>
        </p:txBody>
      </p:sp>
      <p:sp>
        <p:nvSpPr>
          <p:cNvPr id="92" name="Google Shape;9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C++ code</a:t>
            </a:r>
            <a:endParaRPr/>
          </a:p>
          <a:p>
            <a:pPr indent="0" lvl="0" marL="0" rtl="0" algn="l">
              <a:spcBef>
                <a:spcPts val="0"/>
              </a:spcBef>
              <a:spcAft>
                <a:spcPts val="0"/>
              </a:spcAft>
              <a:buNone/>
            </a:pPr>
            <a:r>
              <a:rPr lang="en-US"/>
              <a:t>#include &lt;Servo.h&gt;</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Servo myservo;</a:t>
            </a:r>
            <a:endParaRPr/>
          </a:p>
          <a:p>
            <a:pPr indent="0" lvl="0" marL="0" rtl="0" algn="l">
              <a:spcBef>
                <a:spcPts val="0"/>
              </a:spcBef>
              <a:spcAft>
                <a:spcPts val="0"/>
              </a:spcAft>
              <a:buNone/>
            </a:pPr>
            <a:r>
              <a:rPr lang="en-US"/>
              <a:t>int outputValue = 0;</a:t>
            </a:r>
            <a:endParaRPr/>
          </a:p>
          <a:p>
            <a:pPr indent="0" lvl="0" marL="0" rtl="0" algn="l">
              <a:spcBef>
                <a:spcPts val="0"/>
              </a:spcBef>
              <a:spcAft>
                <a:spcPts val="0"/>
              </a:spcAft>
              <a:buNone/>
            </a:pPr>
            <a:r>
              <a:rPr lang="en-US"/>
              <a:t>int sensorValue = 0;</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void setup()</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  pinMode(A0, INPUT);</a:t>
            </a:r>
            <a:endParaRPr/>
          </a:p>
          <a:p>
            <a:pPr indent="0" lvl="0" marL="0" rtl="0" algn="l">
              <a:spcBef>
                <a:spcPts val="0"/>
              </a:spcBef>
              <a:spcAft>
                <a:spcPts val="0"/>
              </a:spcAft>
              <a:buNone/>
            </a:pPr>
            <a:r>
              <a:rPr lang="en-US"/>
              <a:t>  myservo.attach(6);// 連接servor</a:t>
            </a:r>
            <a:r>
              <a:rPr lang="en-US">
                <a:latin typeface="Arial"/>
                <a:ea typeface="Arial"/>
                <a:cs typeface="Arial"/>
                <a:sym typeface="Arial"/>
              </a:rPr>
              <a:t>到</a:t>
            </a:r>
            <a:r>
              <a:rPr lang="en-US"/>
              <a:t>pin 6</a:t>
            </a:r>
            <a:endParaRPr/>
          </a:p>
          <a:p>
            <a:pPr indent="0" lvl="0" marL="0" rtl="0" algn="l">
              <a:spcBef>
                <a:spcPts val="0"/>
              </a:spcBef>
              <a:spcAft>
                <a:spcPts val="0"/>
              </a:spcAft>
              <a:buNone/>
            </a:pPr>
            <a:r>
              <a:rPr lang="en-US"/>
              <a:t>  Serial.begin(9600);</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void loop()</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  // </a:t>
            </a:r>
            <a:r>
              <a:rPr lang="en-US">
                <a:latin typeface="Arial"/>
                <a:ea typeface="Arial"/>
                <a:cs typeface="Arial"/>
                <a:sym typeface="Arial"/>
              </a:rPr>
              <a:t>讀取</a:t>
            </a:r>
            <a:r>
              <a:rPr lang="en-US"/>
              <a:t>analog</a:t>
            </a:r>
            <a:r>
              <a:rPr lang="en-US">
                <a:latin typeface="Arial"/>
                <a:ea typeface="Arial"/>
                <a:cs typeface="Arial"/>
                <a:sym typeface="Arial"/>
              </a:rPr>
              <a:t>數據</a:t>
            </a:r>
            <a:endParaRPr/>
          </a:p>
          <a:p>
            <a:pPr indent="0" lvl="0" marL="0" rtl="0" algn="l">
              <a:spcBef>
                <a:spcPts val="0"/>
              </a:spcBef>
              <a:spcAft>
                <a:spcPts val="0"/>
              </a:spcAft>
              <a:buNone/>
            </a:pPr>
            <a:r>
              <a:rPr lang="en-US"/>
              <a:t>  sensorValue = analogRead(A0);</a:t>
            </a:r>
            <a:endParaRPr/>
          </a:p>
          <a:p>
            <a:pPr indent="0" lvl="0" marL="0" rtl="0" algn="l">
              <a:spcBef>
                <a:spcPts val="0"/>
              </a:spcBef>
              <a:spcAft>
                <a:spcPts val="0"/>
              </a:spcAft>
              <a:buNone/>
            </a:pPr>
            <a:r>
              <a:rPr lang="en-US"/>
              <a:t>  // 將0, 1023</a:t>
            </a:r>
            <a:r>
              <a:rPr lang="en-US">
                <a:latin typeface="Arial"/>
                <a:ea typeface="Arial"/>
                <a:cs typeface="Arial"/>
                <a:sym typeface="Arial"/>
              </a:rPr>
              <a:t>映射到</a:t>
            </a:r>
            <a:r>
              <a:rPr lang="en-US"/>
              <a:t>0, 180</a:t>
            </a:r>
            <a:r>
              <a:rPr lang="en-US">
                <a:latin typeface="Arial"/>
                <a:ea typeface="Arial"/>
                <a:cs typeface="Arial"/>
                <a:sym typeface="Arial"/>
              </a:rPr>
              <a:t>輸出的範圍</a:t>
            </a:r>
            <a:endParaRPr/>
          </a:p>
          <a:p>
            <a:pPr indent="0" lvl="0" marL="0" rtl="0" algn="l">
              <a:spcBef>
                <a:spcPts val="0"/>
              </a:spcBef>
              <a:spcAft>
                <a:spcPts val="0"/>
              </a:spcAft>
              <a:buNone/>
            </a:pPr>
            <a:r>
              <a:rPr lang="en-US"/>
              <a:t>  outputValue = map(sensorValue, 0, 1023, 0, 180);</a:t>
            </a:r>
            <a:endParaRPr/>
          </a:p>
          <a:p>
            <a:pPr indent="0" lvl="0" marL="0" rtl="0" algn="l">
              <a:spcBef>
                <a:spcPts val="0"/>
              </a:spcBef>
              <a:spcAft>
                <a:spcPts val="0"/>
              </a:spcAft>
              <a:buNone/>
            </a:pPr>
            <a:r>
              <a:rPr lang="en-US"/>
              <a:t>  // 根據輸出值改變servo位置</a:t>
            </a:r>
            <a:endParaRPr/>
          </a:p>
          <a:p>
            <a:pPr indent="0" lvl="0" marL="0" rtl="0" algn="l">
              <a:spcBef>
                <a:spcPts val="0"/>
              </a:spcBef>
              <a:spcAft>
                <a:spcPts val="0"/>
              </a:spcAft>
              <a:buNone/>
            </a:pPr>
            <a:r>
              <a:rPr lang="en-US"/>
              <a:t>  myservo.write(outputValue);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 將結果列印</a:t>
            </a:r>
            <a:r>
              <a:rPr lang="en-US">
                <a:latin typeface="Arial"/>
                <a:ea typeface="Arial"/>
                <a:cs typeface="Arial"/>
                <a:sym typeface="Arial"/>
              </a:rPr>
              <a:t>到串行監視器</a:t>
            </a:r>
            <a:endParaRPr/>
          </a:p>
          <a:p>
            <a:pPr indent="0" lvl="0" marL="0" rtl="0" algn="l">
              <a:spcBef>
                <a:spcPts val="0"/>
              </a:spcBef>
              <a:spcAft>
                <a:spcPts val="0"/>
              </a:spcAft>
              <a:buNone/>
            </a:pPr>
            <a:r>
              <a:rPr lang="en-US"/>
              <a:t>  Serial.print("sensor = ");</a:t>
            </a:r>
            <a:endParaRPr/>
          </a:p>
          <a:p>
            <a:pPr indent="0" lvl="0" marL="0" rtl="0" algn="l">
              <a:spcBef>
                <a:spcPts val="0"/>
              </a:spcBef>
              <a:spcAft>
                <a:spcPts val="0"/>
              </a:spcAft>
              <a:buNone/>
            </a:pPr>
            <a:r>
              <a:rPr lang="en-US"/>
              <a:t>  Serial.print(sensorValue);</a:t>
            </a:r>
            <a:endParaRPr/>
          </a:p>
          <a:p>
            <a:pPr indent="0" lvl="0" marL="0" rtl="0" algn="l">
              <a:spcBef>
                <a:spcPts val="0"/>
              </a:spcBef>
              <a:spcAft>
                <a:spcPts val="0"/>
              </a:spcAft>
              <a:buNone/>
            </a:pPr>
            <a:r>
              <a:rPr lang="en-US"/>
              <a:t>  Serial.print("\t output = ");</a:t>
            </a:r>
            <a:endParaRPr/>
          </a:p>
          <a:p>
            <a:pPr indent="0" lvl="0" marL="0" rtl="0" algn="l">
              <a:spcBef>
                <a:spcPts val="0"/>
              </a:spcBef>
              <a:spcAft>
                <a:spcPts val="0"/>
              </a:spcAft>
              <a:buNone/>
            </a:pPr>
            <a:r>
              <a:rPr lang="en-US"/>
              <a:t>  Serial.println(outputValue);</a:t>
            </a:r>
            <a:endParaRPr/>
          </a:p>
          <a:p>
            <a:pPr indent="0" lvl="0" marL="0" rtl="0" algn="l">
              <a:spcBef>
                <a:spcPts val="0"/>
              </a:spcBef>
              <a:spcAft>
                <a:spcPts val="0"/>
              </a:spcAft>
              <a:buNone/>
            </a:pPr>
            <a:r>
              <a:rPr lang="en-US"/>
              <a:t>  // 在下一個迴圈之前等待 2 毫秒</a:t>
            </a:r>
            <a:endParaRPr/>
          </a:p>
          <a:p>
            <a:pPr indent="0" lvl="0" marL="0" rtl="0" algn="l">
              <a:spcBef>
                <a:spcPts val="0"/>
              </a:spcBef>
              <a:spcAft>
                <a:spcPts val="0"/>
              </a:spcAft>
              <a:buNone/>
            </a:pPr>
            <a:r>
              <a:rPr lang="en-US"/>
              <a:t>  // analog-digit 轉換器穩定後</a:t>
            </a:r>
            <a:endParaRPr/>
          </a:p>
          <a:p>
            <a:pPr indent="0" lvl="0" marL="0" rtl="0" algn="l">
              <a:spcBef>
                <a:spcPts val="0"/>
              </a:spcBef>
              <a:spcAft>
                <a:spcPts val="0"/>
              </a:spcAft>
              <a:buNone/>
            </a:pPr>
            <a:r>
              <a:rPr lang="en-US"/>
              <a:t>  //</a:t>
            </a:r>
            <a:r>
              <a:rPr lang="en-US">
                <a:latin typeface="Arial"/>
                <a:ea typeface="Arial"/>
                <a:cs typeface="Arial"/>
                <a:sym typeface="Arial"/>
              </a:rPr>
              <a:t>最後一次閱讀</a:t>
            </a:r>
            <a:endParaRPr/>
          </a:p>
          <a:p>
            <a:pPr indent="0" lvl="0" marL="0" rtl="0" algn="l">
              <a:spcBef>
                <a:spcPts val="0"/>
              </a:spcBef>
              <a:spcAft>
                <a:spcPts val="0"/>
              </a:spcAft>
              <a:buNone/>
            </a:pPr>
            <a:r>
              <a:rPr lang="en-US"/>
              <a:t>  delay(2); // Wait for 2 millisecond(s)</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p:txBody>
      </p:sp>
      <p:sp>
        <p:nvSpPr>
          <p:cNvPr id="408" name="Google Shape;408;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C++ code</a:t>
            </a:r>
            <a:endParaRPr/>
          </a:p>
          <a:p>
            <a:pPr indent="0" lvl="0" marL="0" rtl="0" algn="l">
              <a:spcBef>
                <a:spcPts val="0"/>
              </a:spcBef>
              <a:spcAft>
                <a:spcPts val="0"/>
              </a:spcAft>
              <a:buNone/>
            </a:pPr>
            <a:r>
              <a:rPr lang="en-US"/>
              <a:t>#include &lt;Servo.h&gt;</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Servo myservo;</a:t>
            </a:r>
            <a:endParaRPr/>
          </a:p>
          <a:p>
            <a:pPr indent="0" lvl="0" marL="0" rtl="0" algn="l">
              <a:spcBef>
                <a:spcPts val="0"/>
              </a:spcBef>
              <a:spcAft>
                <a:spcPts val="0"/>
              </a:spcAft>
              <a:buNone/>
            </a:pPr>
            <a:r>
              <a:rPr lang="en-US"/>
              <a:t>int outputValue = 0;</a:t>
            </a:r>
            <a:endParaRPr/>
          </a:p>
          <a:p>
            <a:pPr indent="0" lvl="0" marL="0" rtl="0" algn="l">
              <a:spcBef>
                <a:spcPts val="0"/>
              </a:spcBef>
              <a:spcAft>
                <a:spcPts val="0"/>
              </a:spcAft>
              <a:buNone/>
            </a:pPr>
            <a:r>
              <a:rPr lang="en-US"/>
              <a:t>int sensorValue = 0;</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void setup()</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  pinMode(A0, INPUT);</a:t>
            </a:r>
            <a:endParaRPr/>
          </a:p>
          <a:p>
            <a:pPr indent="0" lvl="0" marL="0" rtl="0" algn="l">
              <a:spcBef>
                <a:spcPts val="0"/>
              </a:spcBef>
              <a:spcAft>
                <a:spcPts val="0"/>
              </a:spcAft>
              <a:buNone/>
            </a:pPr>
            <a:r>
              <a:rPr lang="en-US"/>
              <a:t>  myservo.attach(6);// 連接servor</a:t>
            </a:r>
            <a:r>
              <a:rPr lang="en-US">
                <a:latin typeface="Arial"/>
                <a:ea typeface="Arial"/>
                <a:cs typeface="Arial"/>
                <a:sym typeface="Arial"/>
              </a:rPr>
              <a:t>到</a:t>
            </a:r>
            <a:r>
              <a:rPr lang="en-US"/>
              <a:t>pin 6</a:t>
            </a:r>
            <a:endParaRPr/>
          </a:p>
          <a:p>
            <a:pPr indent="0" lvl="0" marL="0" rtl="0" algn="l">
              <a:spcBef>
                <a:spcPts val="0"/>
              </a:spcBef>
              <a:spcAft>
                <a:spcPts val="0"/>
              </a:spcAft>
              <a:buNone/>
            </a:pPr>
            <a:r>
              <a:rPr lang="en-US"/>
              <a:t>  Serial.begin(9600);</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void loop()</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  // </a:t>
            </a:r>
            <a:r>
              <a:rPr lang="en-US">
                <a:latin typeface="Arial"/>
                <a:ea typeface="Arial"/>
                <a:cs typeface="Arial"/>
                <a:sym typeface="Arial"/>
              </a:rPr>
              <a:t>讀取</a:t>
            </a:r>
            <a:r>
              <a:rPr lang="en-US"/>
              <a:t>analog</a:t>
            </a:r>
            <a:r>
              <a:rPr lang="en-US">
                <a:latin typeface="Arial"/>
                <a:ea typeface="Arial"/>
                <a:cs typeface="Arial"/>
                <a:sym typeface="Arial"/>
              </a:rPr>
              <a:t>數據</a:t>
            </a:r>
            <a:endParaRPr/>
          </a:p>
          <a:p>
            <a:pPr indent="0" lvl="0" marL="0" rtl="0" algn="l">
              <a:spcBef>
                <a:spcPts val="0"/>
              </a:spcBef>
              <a:spcAft>
                <a:spcPts val="0"/>
              </a:spcAft>
              <a:buNone/>
            </a:pPr>
            <a:r>
              <a:rPr lang="en-US"/>
              <a:t>  sensorValue = analogRead(A0);</a:t>
            </a:r>
            <a:endParaRPr/>
          </a:p>
          <a:p>
            <a:pPr indent="0" lvl="0" marL="0" rtl="0" algn="l">
              <a:spcBef>
                <a:spcPts val="0"/>
              </a:spcBef>
              <a:spcAft>
                <a:spcPts val="0"/>
              </a:spcAft>
              <a:buNone/>
            </a:pPr>
            <a:r>
              <a:rPr lang="en-US"/>
              <a:t>  // 將0, 1023</a:t>
            </a:r>
            <a:r>
              <a:rPr lang="en-US">
                <a:latin typeface="Arial"/>
                <a:ea typeface="Arial"/>
                <a:cs typeface="Arial"/>
                <a:sym typeface="Arial"/>
              </a:rPr>
              <a:t>映射到</a:t>
            </a:r>
            <a:r>
              <a:rPr lang="en-US"/>
              <a:t>0, 180</a:t>
            </a:r>
            <a:r>
              <a:rPr lang="en-US">
                <a:latin typeface="Arial"/>
                <a:ea typeface="Arial"/>
                <a:cs typeface="Arial"/>
                <a:sym typeface="Arial"/>
              </a:rPr>
              <a:t>輸出的範圍</a:t>
            </a:r>
            <a:endParaRPr/>
          </a:p>
          <a:p>
            <a:pPr indent="0" lvl="0" marL="0" rtl="0" algn="l">
              <a:spcBef>
                <a:spcPts val="0"/>
              </a:spcBef>
              <a:spcAft>
                <a:spcPts val="0"/>
              </a:spcAft>
              <a:buNone/>
            </a:pPr>
            <a:r>
              <a:rPr lang="en-US"/>
              <a:t>  outputValue = map(sensorValue, 0, 1023, 0, 180);</a:t>
            </a:r>
            <a:endParaRPr/>
          </a:p>
          <a:p>
            <a:pPr indent="0" lvl="0" marL="0" rtl="0" algn="l">
              <a:spcBef>
                <a:spcPts val="0"/>
              </a:spcBef>
              <a:spcAft>
                <a:spcPts val="0"/>
              </a:spcAft>
              <a:buNone/>
            </a:pPr>
            <a:r>
              <a:rPr lang="en-US"/>
              <a:t>  // 根據輸出值改變servo位置</a:t>
            </a:r>
            <a:endParaRPr/>
          </a:p>
          <a:p>
            <a:pPr indent="0" lvl="0" marL="0" rtl="0" algn="l">
              <a:spcBef>
                <a:spcPts val="0"/>
              </a:spcBef>
              <a:spcAft>
                <a:spcPts val="0"/>
              </a:spcAft>
              <a:buNone/>
            </a:pPr>
            <a:r>
              <a:rPr lang="en-US"/>
              <a:t>  myservo.write(outputValue);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 將結果列印</a:t>
            </a:r>
            <a:r>
              <a:rPr lang="en-US">
                <a:latin typeface="Arial"/>
                <a:ea typeface="Arial"/>
                <a:cs typeface="Arial"/>
                <a:sym typeface="Arial"/>
              </a:rPr>
              <a:t>到串行監視器</a:t>
            </a:r>
            <a:endParaRPr/>
          </a:p>
          <a:p>
            <a:pPr indent="0" lvl="0" marL="0" rtl="0" algn="l">
              <a:spcBef>
                <a:spcPts val="0"/>
              </a:spcBef>
              <a:spcAft>
                <a:spcPts val="0"/>
              </a:spcAft>
              <a:buNone/>
            </a:pPr>
            <a:r>
              <a:rPr lang="en-US"/>
              <a:t>  Serial.print("sensor = ");</a:t>
            </a:r>
            <a:endParaRPr/>
          </a:p>
          <a:p>
            <a:pPr indent="0" lvl="0" marL="0" rtl="0" algn="l">
              <a:spcBef>
                <a:spcPts val="0"/>
              </a:spcBef>
              <a:spcAft>
                <a:spcPts val="0"/>
              </a:spcAft>
              <a:buNone/>
            </a:pPr>
            <a:r>
              <a:rPr lang="en-US"/>
              <a:t>  Serial.print(sensorValue);</a:t>
            </a:r>
            <a:endParaRPr/>
          </a:p>
          <a:p>
            <a:pPr indent="0" lvl="0" marL="0" rtl="0" algn="l">
              <a:spcBef>
                <a:spcPts val="0"/>
              </a:spcBef>
              <a:spcAft>
                <a:spcPts val="0"/>
              </a:spcAft>
              <a:buNone/>
            </a:pPr>
            <a:r>
              <a:rPr lang="en-US"/>
              <a:t>  Serial.print("\t output = ");</a:t>
            </a:r>
            <a:endParaRPr/>
          </a:p>
          <a:p>
            <a:pPr indent="0" lvl="0" marL="0" rtl="0" algn="l">
              <a:spcBef>
                <a:spcPts val="0"/>
              </a:spcBef>
              <a:spcAft>
                <a:spcPts val="0"/>
              </a:spcAft>
              <a:buNone/>
            </a:pPr>
            <a:r>
              <a:rPr lang="en-US"/>
              <a:t>  Serial.println(outputValue);</a:t>
            </a:r>
            <a:endParaRPr/>
          </a:p>
          <a:p>
            <a:pPr indent="0" lvl="0" marL="0" rtl="0" algn="l">
              <a:spcBef>
                <a:spcPts val="0"/>
              </a:spcBef>
              <a:spcAft>
                <a:spcPts val="0"/>
              </a:spcAft>
              <a:buNone/>
            </a:pPr>
            <a:r>
              <a:rPr lang="en-US"/>
              <a:t>  // 在下一個迴圈之前等待 2 毫秒</a:t>
            </a:r>
            <a:endParaRPr/>
          </a:p>
          <a:p>
            <a:pPr indent="0" lvl="0" marL="0" rtl="0" algn="l">
              <a:spcBef>
                <a:spcPts val="0"/>
              </a:spcBef>
              <a:spcAft>
                <a:spcPts val="0"/>
              </a:spcAft>
              <a:buNone/>
            </a:pPr>
            <a:r>
              <a:rPr lang="en-US"/>
              <a:t>  // analog-digit 轉換器穩定後</a:t>
            </a:r>
            <a:endParaRPr/>
          </a:p>
          <a:p>
            <a:pPr indent="0" lvl="0" marL="0" rtl="0" algn="l">
              <a:spcBef>
                <a:spcPts val="0"/>
              </a:spcBef>
              <a:spcAft>
                <a:spcPts val="0"/>
              </a:spcAft>
              <a:buNone/>
            </a:pPr>
            <a:r>
              <a:rPr lang="en-US"/>
              <a:t>  //</a:t>
            </a:r>
            <a:r>
              <a:rPr lang="en-US">
                <a:latin typeface="Arial"/>
                <a:ea typeface="Arial"/>
                <a:cs typeface="Arial"/>
                <a:sym typeface="Arial"/>
              </a:rPr>
              <a:t>最後一次閱讀</a:t>
            </a:r>
            <a:endParaRPr/>
          </a:p>
          <a:p>
            <a:pPr indent="0" lvl="0" marL="0" rtl="0" algn="l">
              <a:spcBef>
                <a:spcPts val="0"/>
              </a:spcBef>
              <a:spcAft>
                <a:spcPts val="0"/>
              </a:spcAft>
              <a:buNone/>
            </a:pPr>
            <a:r>
              <a:rPr lang="en-US"/>
              <a:t>  delay(2); // Wait for 2 millisecond(s)</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p:txBody>
      </p:sp>
      <p:sp>
        <p:nvSpPr>
          <p:cNvPr id="415" name="Google Shape;415;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C++ code</a:t>
            </a:r>
            <a:endParaRPr/>
          </a:p>
          <a:p>
            <a:pPr indent="0" lvl="0" marL="0" rtl="0" algn="l">
              <a:spcBef>
                <a:spcPts val="0"/>
              </a:spcBef>
              <a:spcAft>
                <a:spcPts val="0"/>
              </a:spcAft>
              <a:buNone/>
            </a:pPr>
            <a:r>
              <a:rPr lang="en-US"/>
              <a:t>#include &lt;Servo.h&gt;</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Servo myservo;</a:t>
            </a:r>
            <a:endParaRPr/>
          </a:p>
          <a:p>
            <a:pPr indent="0" lvl="0" marL="0" rtl="0" algn="l">
              <a:spcBef>
                <a:spcPts val="0"/>
              </a:spcBef>
              <a:spcAft>
                <a:spcPts val="0"/>
              </a:spcAft>
              <a:buNone/>
            </a:pPr>
            <a:r>
              <a:rPr lang="en-US"/>
              <a:t>int outputValue = 0;</a:t>
            </a:r>
            <a:endParaRPr/>
          </a:p>
          <a:p>
            <a:pPr indent="0" lvl="0" marL="0" rtl="0" algn="l">
              <a:spcBef>
                <a:spcPts val="0"/>
              </a:spcBef>
              <a:spcAft>
                <a:spcPts val="0"/>
              </a:spcAft>
              <a:buNone/>
            </a:pPr>
            <a:r>
              <a:rPr lang="en-US"/>
              <a:t>int sensorValue = 0;</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void setup()</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  pinMode(A0, INPUT);</a:t>
            </a:r>
            <a:endParaRPr/>
          </a:p>
          <a:p>
            <a:pPr indent="0" lvl="0" marL="0" rtl="0" algn="l">
              <a:spcBef>
                <a:spcPts val="0"/>
              </a:spcBef>
              <a:spcAft>
                <a:spcPts val="0"/>
              </a:spcAft>
              <a:buNone/>
            </a:pPr>
            <a:r>
              <a:rPr lang="en-US"/>
              <a:t>  myservo.attach(6);// 連接servor</a:t>
            </a:r>
            <a:r>
              <a:rPr lang="en-US">
                <a:latin typeface="Arial"/>
                <a:ea typeface="Arial"/>
                <a:cs typeface="Arial"/>
                <a:sym typeface="Arial"/>
              </a:rPr>
              <a:t>到</a:t>
            </a:r>
            <a:r>
              <a:rPr lang="en-US"/>
              <a:t>pin 6</a:t>
            </a:r>
            <a:endParaRPr/>
          </a:p>
          <a:p>
            <a:pPr indent="0" lvl="0" marL="0" rtl="0" algn="l">
              <a:spcBef>
                <a:spcPts val="0"/>
              </a:spcBef>
              <a:spcAft>
                <a:spcPts val="0"/>
              </a:spcAft>
              <a:buNone/>
            </a:pPr>
            <a:r>
              <a:rPr lang="en-US"/>
              <a:t>  Serial.begin(9600);</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void loop()</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  // </a:t>
            </a:r>
            <a:r>
              <a:rPr lang="en-US">
                <a:latin typeface="Arial"/>
                <a:ea typeface="Arial"/>
                <a:cs typeface="Arial"/>
                <a:sym typeface="Arial"/>
              </a:rPr>
              <a:t>讀取</a:t>
            </a:r>
            <a:r>
              <a:rPr lang="en-US"/>
              <a:t>analog</a:t>
            </a:r>
            <a:r>
              <a:rPr lang="en-US">
                <a:latin typeface="Arial"/>
                <a:ea typeface="Arial"/>
                <a:cs typeface="Arial"/>
                <a:sym typeface="Arial"/>
              </a:rPr>
              <a:t>數據</a:t>
            </a:r>
            <a:endParaRPr/>
          </a:p>
          <a:p>
            <a:pPr indent="0" lvl="0" marL="0" rtl="0" algn="l">
              <a:spcBef>
                <a:spcPts val="0"/>
              </a:spcBef>
              <a:spcAft>
                <a:spcPts val="0"/>
              </a:spcAft>
              <a:buNone/>
            </a:pPr>
            <a:r>
              <a:rPr lang="en-US"/>
              <a:t>  sensorValue = analogRead(A0);</a:t>
            </a:r>
            <a:endParaRPr/>
          </a:p>
          <a:p>
            <a:pPr indent="0" lvl="0" marL="0" rtl="0" algn="l">
              <a:spcBef>
                <a:spcPts val="0"/>
              </a:spcBef>
              <a:spcAft>
                <a:spcPts val="0"/>
              </a:spcAft>
              <a:buNone/>
            </a:pPr>
            <a:r>
              <a:rPr lang="en-US"/>
              <a:t>  // 將0, 1023</a:t>
            </a:r>
            <a:r>
              <a:rPr lang="en-US">
                <a:latin typeface="Arial"/>
                <a:ea typeface="Arial"/>
                <a:cs typeface="Arial"/>
                <a:sym typeface="Arial"/>
              </a:rPr>
              <a:t>映射到</a:t>
            </a:r>
            <a:r>
              <a:rPr lang="en-US"/>
              <a:t>0, 180</a:t>
            </a:r>
            <a:r>
              <a:rPr lang="en-US">
                <a:latin typeface="Arial"/>
                <a:ea typeface="Arial"/>
                <a:cs typeface="Arial"/>
                <a:sym typeface="Arial"/>
              </a:rPr>
              <a:t>輸出的範圍</a:t>
            </a:r>
            <a:endParaRPr/>
          </a:p>
          <a:p>
            <a:pPr indent="0" lvl="0" marL="0" rtl="0" algn="l">
              <a:spcBef>
                <a:spcPts val="0"/>
              </a:spcBef>
              <a:spcAft>
                <a:spcPts val="0"/>
              </a:spcAft>
              <a:buNone/>
            </a:pPr>
            <a:r>
              <a:rPr lang="en-US"/>
              <a:t>  outputValue = map(sensorValue, 0, 1023, 0, 180);</a:t>
            </a:r>
            <a:endParaRPr/>
          </a:p>
          <a:p>
            <a:pPr indent="0" lvl="0" marL="0" rtl="0" algn="l">
              <a:spcBef>
                <a:spcPts val="0"/>
              </a:spcBef>
              <a:spcAft>
                <a:spcPts val="0"/>
              </a:spcAft>
              <a:buNone/>
            </a:pPr>
            <a:r>
              <a:rPr lang="en-US"/>
              <a:t>  // 根據輸出值改變servo位置</a:t>
            </a:r>
            <a:endParaRPr/>
          </a:p>
          <a:p>
            <a:pPr indent="0" lvl="0" marL="0" rtl="0" algn="l">
              <a:spcBef>
                <a:spcPts val="0"/>
              </a:spcBef>
              <a:spcAft>
                <a:spcPts val="0"/>
              </a:spcAft>
              <a:buNone/>
            </a:pPr>
            <a:r>
              <a:rPr lang="en-US"/>
              <a:t>  myservo.write(outputValue);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 將結果列印</a:t>
            </a:r>
            <a:r>
              <a:rPr lang="en-US">
                <a:latin typeface="Arial"/>
                <a:ea typeface="Arial"/>
                <a:cs typeface="Arial"/>
                <a:sym typeface="Arial"/>
              </a:rPr>
              <a:t>到串行監視器</a:t>
            </a:r>
            <a:endParaRPr/>
          </a:p>
          <a:p>
            <a:pPr indent="0" lvl="0" marL="0" rtl="0" algn="l">
              <a:spcBef>
                <a:spcPts val="0"/>
              </a:spcBef>
              <a:spcAft>
                <a:spcPts val="0"/>
              </a:spcAft>
              <a:buNone/>
            </a:pPr>
            <a:r>
              <a:rPr lang="en-US"/>
              <a:t>  Serial.print("sensor = ");</a:t>
            </a:r>
            <a:endParaRPr/>
          </a:p>
          <a:p>
            <a:pPr indent="0" lvl="0" marL="0" rtl="0" algn="l">
              <a:spcBef>
                <a:spcPts val="0"/>
              </a:spcBef>
              <a:spcAft>
                <a:spcPts val="0"/>
              </a:spcAft>
              <a:buNone/>
            </a:pPr>
            <a:r>
              <a:rPr lang="en-US"/>
              <a:t>  Serial.print(sensorValue);</a:t>
            </a:r>
            <a:endParaRPr/>
          </a:p>
          <a:p>
            <a:pPr indent="0" lvl="0" marL="0" rtl="0" algn="l">
              <a:spcBef>
                <a:spcPts val="0"/>
              </a:spcBef>
              <a:spcAft>
                <a:spcPts val="0"/>
              </a:spcAft>
              <a:buNone/>
            </a:pPr>
            <a:r>
              <a:rPr lang="en-US"/>
              <a:t>  Serial.print("\t output = ");</a:t>
            </a:r>
            <a:endParaRPr/>
          </a:p>
          <a:p>
            <a:pPr indent="0" lvl="0" marL="0" rtl="0" algn="l">
              <a:spcBef>
                <a:spcPts val="0"/>
              </a:spcBef>
              <a:spcAft>
                <a:spcPts val="0"/>
              </a:spcAft>
              <a:buNone/>
            </a:pPr>
            <a:r>
              <a:rPr lang="en-US"/>
              <a:t>  Serial.println(outputValue);</a:t>
            </a:r>
            <a:endParaRPr/>
          </a:p>
          <a:p>
            <a:pPr indent="0" lvl="0" marL="0" rtl="0" algn="l">
              <a:spcBef>
                <a:spcPts val="0"/>
              </a:spcBef>
              <a:spcAft>
                <a:spcPts val="0"/>
              </a:spcAft>
              <a:buNone/>
            </a:pPr>
            <a:r>
              <a:rPr lang="en-US"/>
              <a:t>  // 在下一個迴圈之前等待 2 毫秒</a:t>
            </a:r>
            <a:endParaRPr/>
          </a:p>
          <a:p>
            <a:pPr indent="0" lvl="0" marL="0" rtl="0" algn="l">
              <a:spcBef>
                <a:spcPts val="0"/>
              </a:spcBef>
              <a:spcAft>
                <a:spcPts val="0"/>
              </a:spcAft>
              <a:buNone/>
            </a:pPr>
            <a:r>
              <a:rPr lang="en-US"/>
              <a:t>  // analog-digit 轉換器穩定後</a:t>
            </a:r>
            <a:endParaRPr/>
          </a:p>
          <a:p>
            <a:pPr indent="0" lvl="0" marL="0" rtl="0" algn="l">
              <a:spcBef>
                <a:spcPts val="0"/>
              </a:spcBef>
              <a:spcAft>
                <a:spcPts val="0"/>
              </a:spcAft>
              <a:buNone/>
            </a:pPr>
            <a:r>
              <a:rPr lang="en-US"/>
              <a:t>  //</a:t>
            </a:r>
            <a:r>
              <a:rPr lang="en-US">
                <a:latin typeface="Arial"/>
                <a:ea typeface="Arial"/>
                <a:cs typeface="Arial"/>
                <a:sym typeface="Arial"/>
              </a:rPr>
              <a:t>最後一次閱讀</a:t>
            </a:r>
            <a:endParaRPr/>
          </a:p>
          <a:p>
            <a:pPr indent="0" lvl="0" marL="0" rtl="0" algn="l">
              <a:spcBef>
                <a:spcPts val="0"/>
              </a:spcBef>
              <a:spcAft>
                <a:spcPts val="0"/>
              </a:spcAft>
              <a:buNone/>
            </a:pPr>
            <a:r>
              <a:rPr lang="en-US"/>
              <a:t>  delay(2); // Wait for 2 millisecond(s)</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p:txBody>
      </p:sp>
      <p:sp>
        <p:nvSpPr>
          <p:cNvPr id="429" name="Google Shape;429;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C++ code</a:t>
            </a:r>
            <a:endParaRPr/>
          </a:p>
          <a:p>
            <a:pPr indent="0" lvl="0" marL="0" rtl="0" algn="l">
              <a:spcBef>
                <a:spcPts val="0"/>
              </a:spcBef>
              <a:spcAft>
                <a:spcPts val="0"/>
              </a:spcAft>
              <a:buNone/>
            </a:pPr>
            <a:r>
              <a:rPr lang="en-US"/>
              <a:t>#include &lt;Servo.h&gt;</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Servo myservo;</a:t>
            </a:r>
            <a:endParaRPr/>
          </a:p>
          <a:p>
            <a:pPr indent="0" lvl="0" marL="0" rtl="0" algn="l">
              <a:spcBef>
                <a:spcPts val="0"/>
              </a:spcBef>
              <a:spcAft>
                <a:spcPts val="0"/>
              </a:spcAft>
              <a:buNone/>
            </a:pPr>
            <a:r>
              <a:rPr lang="en-US"/>
              <a:t>int outputValue = 0;</a:t>
            </a:r>
            <a:endParaRPr/>
          </a:p>
          <a:p>
            <a:pPr indent="0" lvl="0" marL="0" rtl="0" algn="l">
              <a:spcBef>
                <a:spcPts val="0"/>
              </a:spcBef>
              <a:spcAft>
                <a:spcPts val="0"/>
              </a:spcAft>
              <a:buNone/>
            </a:pPr>
            <a:r>
              <a:rPr lang="en-US"/>
              <a:t>int sensorValue = 0;</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void setup()</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  pinMode(A0, INPUT);</a:t>
            </a:r>
            <a:endParaRPr/>
          </a:p>
          <a:p>
            <a:pPr indent="0" lvl="0" marL="0" rtl="0" algn="l">
              <a:spcBef>
                <a:spcPts val="0"/>
              </a:spcBef>
              <a:spcAft>
                <a:spcPts val="0"/>
              </a:spcAft>
              <a:buNone/>
            </a:pPr>
            <a:r>
              <a:rPr lang="en-US"/>
              <a:t>  myservo.attach(6);// 連接servor</a:t>
            </a:r>
            <a:r>
              <a:rPr lang="en-US">
                <a:latin typeface="Arial"/>
                <a:ea typeface="Arial"/>
                <a:cs typeface="Arial"/>
                <a:sym typeface="Arial"/>
              </a:rPr>
              <a:t>到</a:t>
            </a:r>
            <a:r>
              <a:rPr lang="en-US"/>
              <a:t>pin 6</a:t>
            </a:r>
            <a:endParaRPr/>
          </a:p>
          <a:p>
            <a:pPr indent="0" lvl="0" marL="0" rtl="0" algn="l">
              <a:spcBef>
                <a:spcPts val="0"/>
              </a:spcBef>
              <a:spcAft>
                <a:spcPts val="0"/>
              </a:spcAft>
              <a:buNone/>
            </a:pPr>
            <a:r>
              <a:rPr lang="en-US"/>
              <a:t>  Serial.begin(9600);</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void loop()</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  // </a:t>
            </a:r>
            <a:r>
              <a:rPr lang="en-US">
                <a:latin typeface="Arial"/>
                <a:ea typeface="Arial"/>
                <a:cs typeface="Arial"/>
                <a:sym typeface="Arial"/>
              </a:rPr>
              <a:t>讀取</a:t>
            </a:r>
            <a:r>
              <a:rPr lang="en-US"/>
              <a:t>analog</a:t>
            </a:r>
            <a:r>
              <a:rPr lang="en-US">
                <a:latin typeface="Arial"/>
                <a:ea typeface="Arial"/>
                <a:cs typeface="Arial"/>
                <a:sym typeface="Arial"/>
              </a:rPr>
              <a:t>數據</a:t>
            </a:r>
            <a:endParaRPr/>
          </a:p>
          <a:p>
            <a:pPr indent="0" lvl="0" marL="0" rtl="0" algn="l">
              <a:spcBef>
                <a:spcPts val="0"/>
              </a:spcBef>
              <a:spcAft>
                <a:spcPts val="0"/>
              </a:spcAft>
              <a:buNone/>
            </a:pPr>
            <a:r>
              <a:rPr lang="en-US"/>
              <a:t>  sensorValue = analogRead(A0);</a:t>
            </a:r>
            <a:endParaRPr/>
          </a:p>
          <a:p>
            <a:pPr indent="0" lvl="0" marL="0" rtl="0" algn="l">
              <a:spcBef>
                <a:spcPts val="0"/>
              </a:spcBef>
              <a:spcAft>
                <a:spcPts val="0"/>
              </a:spcAft>
              <a:buNone/>
            </a:pPr>
            <a:r>
              <a:rPr lang="en-US"/>
              <a:t>  // 將0, 1023</a:t>
            </a:r>
            <a:r>
              <a:rPr lang="en-US">
                <a:latin typeface="Arial"/>
                <a:ea typeface="Arial"/>
                <a:cs typeface="Arial"/>
                <a:sym typeface="Arial"/>
              </a:rPr>
              <a:t>映射到</a:t>
            </a:r>
            <a:r>
              <a:rPr lang="en-US"/>
              <a:t>0, 180</a:t>
            </a:r>
            <a:r>
              <a:rPr lang="en-US">
                <a:latin typeface="Arial"/>
                <a:ea typeface="Arial"/>
                <a:cs typeface="Arial"/>
                <a:sym typeface="Arial"/>
              </a:rPr>
              <a:t>輸出的範圍</a:t>
            </a:r>
            <a:endParaRPr/>
          </a:p>
          <a:p>
            <a:pPr indent="0" lvl="0" marL="0" rtl="0" algn="l">
              <a:spcBef>
                <a:spcPts val="0"/>
              </a:spcBef>
              <a:spcAft>
                <a:spcPts val="0"/>
              </a:spcAft>
              <a:buNone/>
            </a:pPr>
            <a:r>
              <a:rPr lang="en-US"/>
              <a:t>  outputValue = map(sensorValue, 0, 1023, 0, 180);</a:t>
            </a:r>
            <a:endParaRPr/>
          </a:p>
          <a:p>
            <a:pPr indent="0" lvl="0" marL="0" rtl="0" algn="l">
              <a:spcBef>
                <a:spcPts val="0"/>
              </a:spcBef>
              <a:spcAft>
                <a:spcPts val="0"/>
              </a:spcAft>
              <a:buNone/>
            </a:pPr>
            <a:r>
              <a:rPr lang="en-US"/>
              <a:t>  // 根據輸出值改變servo位置</a:t>
            </a:r>
            <a:endParaRPr/>
          </a:p>
          <a:p>
            <a:pPr indent="0" lvl="0" marL="0" rtl="0" algn="l">
              <a:spcBef>
                <a:spcPts val="0"/>
              </a:spcBef>
              <a:spcAft>
                <a:spcPts val="0"/>
              </a:spcAft>
              <a:buNone/>
            </a:pPr>
            <a:r>
              <a:rPr lang="en-US"/>
              <a:t>  myservo.write(outputValue);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 將結果列印</a:t>
            </a:r>
            <a:r>
              <a:rPr lang="en-US">
                <a:latin typeface="Arial"/>
                <a:ea typeface="Arial"/>
                <a:cs typeface="Arial"/>
                <a:sym typeface="Arial"/>
              </a:rPr>
              <a:t>到串行監視器</a:t>
            </a:r>
            <a:endParaRPr/>
          </a:p>
          <a:p>
            <a:pPr indent="0" lvl="0" marL="0" rtl="0" algn="l">
              <a:spcBef>
                <a:spcPts val="0"/>
              </a:spcBef>
              <a:spcAft>
                <a:spcPts val="0"/>
              </a:spcAft>
              <a:buNone/>
            </a:pPr>
            <a:r>
              <a:rPr lang="en-US"/>
              <a:t>  Serial.print("sensor = ");</a:t>
            </a:r>
            <a:endParaRPr/>
          </a:p>
          <a:p>
            <a:pPr indent="0" lvl="0" marL="0" rtl="0" algn="l">
              <a:spcBef>
                <a:spcPts val="0"/>
              </a:spcBef>
              <a:spcAft>
                <a:spcPts val="0"/>
              </a:spcAft>
              <a:buNone/>
            </a:pPr>
            <a:r>
              <a:rPr lang="en-US"/>
              <a:t>  Serial.print(sensorValue);</a:t>
            </a:r>
            <a:endParaRPr/>
          </a:p>
          <a:p>
            <a:pPr indent="0" lvl="0" marL="0" rtl="0" algn="l">
              <a:spcBef>
                <a:spcPts val="0"/>
              </a:spcBef>
              <a:spcAft>
                <a:spcPts val="0"/>
              </a:spcAft>
              <a:buNone/>
            </a:pPr>
            <a:r>
              <a:rPr lang="en-US"/>
              <a:t>  Serial.print("\t output = ");</a:t>
            </a:r>
            <a:endParaRPr/>
          </a:p>
          <a:p>
            <a:pPr indent="0" lvl="0" marL="0" rtl="0" algn="l">
              <a:spcBef>
                <a:spcPts val="0"/>
              </a:spcBef>
              <a:spcAft>
                <a:spcPts val="0"/>
              </a:spcAft>
              <a:buNone/>
            </a:pPr>
            <a:r>
              <a:rPr lang="en-US"/>
              <a:t>  Serial.println(outputValue);</a:t>
            </a:r>
            <a:endParaRPr/>
          </a:p>
          <a:p>
            <a:pPr indent="0" lvl="0" marL="0" rtl="0" algn="l">
              <a:spcBef>
                <a:spcPts val="0"/>
              </a:spcBef>
              <a:spcAft>
                <a:spcPts val="0"/>
              </a:spcAft>
              <a:buNone/>
            </a:pPr>
            <a:r>
              <a:rPr lang="en-US"/>
              <a:t>  // 在下一個迴圈之前等待 2 毫秒</a:t>
            </a:r>
            <a:endParaRPr/>
          </a:p>
          <a:p>
            <a:pPr indent="0" lvl="0" marL="0" rtl="0" algn="l">
              <a:spcBef>
                <a:spcPts val="0"/>
              </a:spcBef>
              <a:spcAft>
                <a:spcPts val="0"/>
              </a:spcAft>
              <a:buNone/>
            </a:pPr>
            <a:r>
              <a:rPr lang="en-US"/>
              <a:t>  // analog-digit 轉換器穩定後</a:t>
            </a:r>
            <a:endParaRPr/>
          </a:p>
          <a:p>
            <a:pPr indent="0" lvl="0" marL="0" rtl="0" algn="l">
              <a:spcBef>
                <a:spcPts val="0"/>
              </a:spcBef>
              <a:spcAft>
                <a:spcPts val="0"/>
              </a:spcAft>
              <a:buNone/>
            </a:pPr>
            <a:r>
              <a:rPr lang="en-US"/>
              <a:t>  //</a:t>
            </a:r>
            <a:r>
              <a:rPr lang="en-US">
                <a:latin typeface="Arial"/>
                <a:ea typeface="Arial"/>
                <a:cs typeface="Arial"/>
                <a:sym typeface="Arial"/>
              </a:rPr>
              <a:t>最後一次閱讀</a:t>
            </a:r>
            <a:endParaRPr/>
          </a:p>
          <a:p>
            <a:pPr indent="0" lvl="0" marL="0" rtl="0" algn="l">
              <a:spcBef>
                <a:spcPts val="0"/>
              </a:spcBef>
              <a:spcAft>
                <a:spcPts val="0"/>
              </a:spcAft>
              <a:buNone/>
            </a:pPr>
            <a:r>
              <a:rPr lang="en-US"/>
              <a:t>  delay(2); // Wait for 2 millisecond(s)</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p:txBody>
      </p:sp>
      <p:sp>
        <p:nvSpPr>
          <p:cNvPr id="451" name="Google Shape;451;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假設你正在建立一個智慧家庭系統，其中包括溫度感測器、濕度感測器和液晶顯示器。</a:t>
            </a:r>
            <a:r>
              <a:rPr lang="en-US"/>
              <a:t> </a:t>
            </a:r>
            <a:r>
              <a:rPr lang="en-US">
                <a:latin typeface="Arial"/>
                <a:ea typeface="Arial"/>
                <a:cs typeface="Arial"/>
                <a:sym typeface="Arial"/>
              </a:rPr>
              <a:t>你可以使用</a:t>
            </a:r>
            <a:r>
              <a:rPr lang="en-US"/>
              <a:t>I2C</a:t>
            </a:r>
            <a:r>
              <a:rPr lang="en-US">
                <a:latin typeface="Arial"/>
                <a:ea typeface="Arial"/>
                <a:cs typeface="Arial"/>
                <a:sym typeface="Arial"/>
              </a:rPr>
              <a:t>來連接這些裝置</a:t>
            </a:r>
            <a:r>
              <a:rPr lang="en-US"/>
              <a: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latin typeface="Arial"/>
                <a:ea typeface="Arial"/>
                <a:cs typeface="Arial"/>
                <a:sym typeface="Arial"/>
              </a:rPr>
              <a:t>首先，你需要一個主機設備，例如</a:t>
            </a:r>
            <a:r>
              <a:rPr lang="en-US"/>
              <a:t>Arduino</a:t>
            </a:r>
            <a:r>
              <a:rPr lang="en-US">
                <a:latin typeface="Arial"/>
                <a:ea typeface="Arial"/>
                <a:cs typeface="Arial"/>
                <a:sym typeface="Arial"/>
              </a:rPr>
              <a:t>主機板，作為</a:t>
            </a:r>
            <a:r>
              <a:rPr lang="en-US"/>
              <a:t>I2C</a:t>
            </a:r>
            <a:r>
              <a:rPr lang="en-US">
                <a:latin typeface="Arial"/>
                <a:ea typeface="Arial"/>
                <a:cs typeface="Arial"/>
                <a:sym typeface="Arial"/>
              </a:rPr>
              <a:t>匯流排的控制器。</a:t>
            </a:r>
            <a:r>
              <a:rPr lang="en-US"/>
              <a:t> </a:t>
            </a:r>
            <a:r>
              <a:rPr lang="en-US">
                <a:latin typeface="Arial"/>
                <a:ea typeface="Arial"/>
                <a:cs typeface="Arial"/>
                <a:sym typeface="Arial"/>
              </a:rPr>
              <a:t>然後，你可以連接溫度感測器和濕度感測器作為從設備</a:t>
            </a:r>
            <a:r>
              <a:rPr lang="en-US"/>
              <a: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latin typeface="Arial"/>
                <a:ea typeface="Arial"/>
                <a:cs typeface="Arial"/>
                <a:sym typeface="Arial"/>
              </a:rPr>
              <a:t>透過</a:t>
            </a:r>
            <a:r>
              <a:rPr lang="en-US"/>
              <a:t>I2C</a:t>
            </a:r>
            <a:r>
              <a:rPr lang="en-US">
                <a:latin typeface="Arial"/>
                <a:ea typeface="Arial"/>
                <a:cs typeface="Arial"/>
                <a:sym typeface="Arial"/>
              </a:rPr>
              <a:t>匯流排，主設備可以向溫度感測器發送指令，請求溫度資料。</a:t>
            </a:r>
            <a:r>
              <a:rPr lang="en-US"/>
              <a:t> </a:t>
            </a:r>
            <a:r>
              <a:rPr lang="en-US">
                <a:latin typeface="Arial"/>
                <a:ea typeface="Arial"/>
                <a:cs typeface="Arial"/>
                <a:sym typeface="Arial"/>
              </a:rPr>
              <a:t>溫度感測器會將資料傳送回主設備，主設備可以讀取並進行相應的處理</a:t>
            </a:r>
            <a:r>
              <a:rPr lang="en-US"/>
              <a: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latin typeface="Arial"/>
                <a:ea typeface="Arial"/>
                <a:cs typeface="Arial"/>
                <a:sym typeface="Arial"/>
              </a:rPr>
              <a:t>同樣地，主設備也可以向濕度感測器發送指令，請求濕度資料。</a:t>
            </a:r>
            <a:r>
              <a:rPr lang="en-US"/>
              <a:t> </a:t>
            </a:r>
            <a:r>
              <a:rPr lang="en-US">
                <a:latin typeface="Arial"/>
                <a:ea typeface="Arial"/>
                <a:cs typeface="Arial"/>
                <a:sym typeface="Arial"/>
              </a:rPr>
              <a:t>濕度感測器會將資料傳送回主設備，主設備可以讀取並進行相應的處理</a:t>
            </a:r>
            <a:r>
              <a:rPr lang="en-US"/>
              <a: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latin typeface="Arial"/>
                <a:ea typeface="Arial"/>
                <a:cs typeface="Arial"/>
                <a:sym typeface="Arial"/>
              </a:rPr>
              <a:t>此外，你還可以連接液晶顯示器作為另一個從裝置。</a:t>
            </a:r>
            <a:r>
              <a:rPr lang="en-US"/>
              <a:t> </a:t>
            </a:r>
            <a:r>
              <a:rPr lang="en-US">
                <a:latin typeface="Arial"/>
                <a:ea typeface="Arial"/>
                <a:cs typeface="Arial"/>
                <a:sym typeface="Arial"/>
              </a:rPr>
              <a:t>主設備可以向液晶顯示器發送指令，要求顯示特定的訊息，例如溫度和濕度資料</a:t>
            </a:r>
            <a:r>
              <a:rPr lang="en-US"/>
              <a: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latin typeface="Arial"/>
                <a:ea typeface="Arial"/>
                <a:cs typeface="Arial"/>
                <a:sym typeface="Arial"/>
              </a:rPr>
              <a:t>透過這種方式，你可以使用</a:t>
            </a:r>
            <a:r>
              <a:rPr lang="en-US"/>
              <a:t>I2C</a:t>
            </a:r>
            <a:r>
              <a:rPr lang="en-US">
                <a:latin typeface="Arial"/>
                <a:ea typeface="Arial"/>
                <a:cs typeface="Arial"/>
                <a:sym typeface="Arial"/>
              </a:rPr>
              <a:t>匯流排連接多個設備，實現它們之間的通訊和資料交換。</a:t>
            </a:r>
            <a:r>
              <a:rPr lang="en-US"/>
              <a:t> </a:t>
            </a:r>
            <a:r>
              <a:rPr lang="en-US">
                <a:latin typeface="Arial"/>
                <a:ea typeface="Arial"/>
                <a:cs typeface="Arial"/>
                <a:sym typeface="Arial"/>
              </a:rPr>
              <a:t>這使得智慧家庭系統的建構變得更加簡單和靈活</a:t>
            </a:r>
            <a:r>
              <a:rPr lang="en-US"/>
              <a:t>。</a:t>
            </a:r>
            <a:endParaRPr/>
          </a:p>
        </p:txBody>
      </p:sp>
      <p:sp>
        <p:nvSpPr>
          <p:cNvPr id="464" name="Google Shape;464;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假設你正在建立一個智慧家庭系統，其中包括溫度感測器、濕度感測器和液晶顯示器。</a:t>
            </a:r>
            <a:r>
              <a:rPr lang="en-US"/>
              <a:t> </a:t>
            </a:r>
            <a:r>
              <a:rPr lang="en-US">
                <a:latin typeface="Arial"/>
                <a:ea typeface="Arial"/>
                <a:cs typeface="Arial"/>
                <a:sym typeface="Arial"/>
              </a:rPr>
              <a:t>你可以使用</a:t>
            </a:r>
            <a:r>
              <a:rPr lang="en-US"/>
              <a:t>I2C</a:t>
            </a:r>
            <a:r>
              <a:rPr lang="en-US">
                <a:latin typeface="Arial"/>
                <a:ea typeface="Arial"/>
                <a:cs typeface="Arial"/>
                <a:sym typeface="Arial"/>
              </a:rPr>
              <a:t>來連接這些裝置</a:t>
            </a:r>
            <a:r>
              <a:rPr lang="en-US"/>
              <a: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latin typeface="Arial"/>
                <a:ea typeface="Arial"/>
                <a:cs typeface="Arial"/>
                <a:sym typeface="Arial"/>
              </a:rPr>
              <a:t>首先，你需要一個主機設備，例如</a:t>
            </a:r>
            <a:r>
              <a:rPr lang="en-US"/>
              <a:t>Arduino</a:t>
            </a:r>
            <a:r>
              <a:rPr lang="en-US">
                <a:latin typeface="Arial"/>
                <a:ea typeface="Arial"/>
                <a:cs typeface="Arial"/>
                <a:sym typeface="Arial"/>
              </a:rPr>
              <a:t>主機板，作為</a:t>
            </a:r>
            <a:r>
              <a:rPr lang="en-US"/>
              <a:t>I2C</a:t>
            </a:r>
            <a:r>
              <a:rPr lang="en-US">
                <a:latin typeface="Arial"/>
                <a:ea typeface="Arial"/>
                <a:cs typeface="Arial"/>
                <a:sym typeface="Arial"/>
              </a:rPr>
              <a:t>匯流排的控制器。</a:t>
            </a:r>
            <a:r>
              <a:rPr lang="en-US"/>
              <a:t> </a:t>
            </a:r>
            <a:r>
              <a:rPr lang="en-US">
                <a:latin typeface="Arial"/>
                <a:ea typeface="Arial"/>
                <a:cs typeface="Arial"/>
                <a:sym typeface="Arial"/>
              </a:rPr>
              <a:t>然後，你可以連接溫度感測器和濕度感測器作為從設備</a:t>
            </a:r>
            <a:r>
              <a:rPr lang="en-US"/>
              <a: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latin typeface="Arial"/>
                <a:ea typeface="Arial"/>
                <a:cs typeface="Arial"/>
                <a:sym typeface="Arial"/>
              </a:rPr>
              <a:t>透過</a:t>
            </a:r>
            <a:r>
              <a:rPr lang="en-US"/>
              <a:t>I2C</a:t>
            </a:r>
            <a:r>
              <a:rPr lang="en-US">
                <a:latin typeface="Arial"/>
                <a:ea typeface="Arial"/>
                <a:cs typeface="Arial"/>
                <a:sym typeface="Arial"/>
              </a:rPr>
              <a:t>匯流排，主設備可以向溫度感測器發送指令，請求溫度資料。</a:t>
            </a:r>
            <a:r>
              <a:rPr lang="en-US"/>
              <a:t> </a:t>
            </a:r>
            <a:r>
              <a:rPr lang="en-US">
                <a:latin typeface="Arial"/>
                <a:ea typeface="Arial"/>
                <a:cs typeface="Arial"/>
                <a:sym typeface="Arial"/>
              </a:rPr>
              <a:t>溫度感測器會將資料傳送回主設備，主設備可以讀取並進行相應的處理</a:t>
            </a:r>
            <a:r>
              <a:rPr lang="en-US"/>
              <a: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latin typeface="Arial"/>
                <a:ea typeface="Arial"/>
                <a:cs typeface="Arial"/>
                <a:sym typeface="Arial"/>
              </a:rPr>
              <a:t>同樣地，主設備也可以向濕度感測器發送指令，請求濕度資料。</a:t>
            </a:r>
            <a:r>
              <a:rPr lang="en-US"/>
              <a:t> </a:t>
            </a:r>
            <a:r>
              <a:rPr lang="en-US">
                <a:latin typeface="Arial"/>
                <a:ea typeface="Arial"/>
                <a:cs typeface="Arial"/>
                <a:sym typeface="Arial"/>
              </a:rPr>
              <a:t>濕度感測器會將資料傳送回主設備，主設備可以讀取並進行相應的處理</a:t>
            </a:r>
            <a:r>
              <a:rPr lang="en-US"/>
              <a: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latin typeface="Arial"/>
                <a:ea typeface="Arial"/>
                <a:cs typeface="Arial"/>
                <a:sym typeface="Arial"/>
              </a:rPr>
              <a:t>此外，你還可以連接液晶顯示器作為另一個從裝置。</a:t>
            </a:r>
            <a:r>
              <a:rPr lang="en-US"/>
              <a:t> </a:t>
            </a:r>
            <a:r>
              <a:rPr lang="en-US">
                <a:latin typeface="Arial"/>
                <a:ea typeface="Arial"/>
                <a:cs typeface="Arial"/>
                <a:sym typeface="Arial"/>
              </a:rPr>
              <a:t>主設備可以向液晶顯示器發送指令，要求顯示特定的訊息，例如溫度和濕度資料</a:t>
            </a:r>
            <a:r>
              <a:rPr lang="en-US"/>
              <a:t>。</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latin typeface="Arial"/>
                <a:ea typeface="Arial"/>
                <a:cs typeface="Arial"/>
                <a:sym typeface="Arial"/>
              </a:rPr>
              <a:t>透過這種方式，你可以使用</a:t>
            </a:r>
            <a:r>
              <a:rPr lang="en-US"/>
              <a:t>I2C</a:t>
            </a:r>
            <a:r>
              <a:rPr lang="en-US">
                <a:latin typeface="Arial"/>
                <a:ea typeface="Arial"/>
                <a:cs typeface="Arial"/>
                <a:sym typeface="Arial"/>
              </a:rPr>
              <a:t>匯流排連接多個設備，實現它們之間的通訊和資料交換。</a:t>
            </a:r>
            <a:r>
              <a:rPr lang="en-US"/>
              <a:t> </a:t>
            </a:r>
            <a:r>
              <a:rPr lang="en-US">
                <a:latin typeface="Arial"/>
                <a:ea typeface="Arial"/>
                <a:cs typeface="Arial"/>
                <a:sym typeface="Arial"/>
              </a:rPr>
              <a:t>這使得智慧家庭系統的建構變得更加簡單和靈活</a:t>
            </a:r>
            <a:r>
              <a:rPr lang="en-US"/>
              <a:t>。</a:t>
            </a:r>
            <a:endParaRPr/>
          </a:p>
        </p:txBody>
      </p:sp>
      <p:sp>
        <p:nvSpPr>
          <p:cNvPr id="115" name="Google Shape;11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C++ code</a:t>
            </a:r>
            <a:endParaRPr/>
          </a:p>
          <a:p>
            <a:pPr indent="0" lvl="0" marL="0" rtl="0" algn="l">
              <a:spcBef>
                <a:spcPts val="0"/>
              </a:spcBef>
              <a:spcAft>
                <a:spcPts val="0"/>
              </a:spcAft>
              <a:buNone/>
            </a:pPr>
            <a:r>
              <a:rPr lang="en-US"/>
              <a:t>#include &lt;Servo.h&gt;</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Servo myservo;</a:t>
            </a:r>
            <a:endParaRPr/>
          </a:p>
          <a:p>
            <a:pPr indent="0" lvl="0" marL="0" rtl="0" algn="l">
              <a:spcBef>
                <a:spcPts val="0"/>
              </a:spcBef>
              <a:spcAft>
                <a:spcPts val="0"/>
              </a:spcAft>
              <a:buNone/>
            </a:pPr>
            <a:r>
              <a:rPr lang="en-US"/>
              <a:t>int outputValue = 0;</a:t>
            </a:r>
            <a:endParaRPr/>
          </a:p>
          <a:p>
            <a:pPr indent="0" lvl="0" marL="0" rtl="0" algn="l">
              <a:spcBef>
                <a:spcPts val="0"/>
              </a:spcBef>
              <a:spcAft>
                <a:spcPts val="0"/>
              </a:spcAft>
              <a:buNone/>
            </a:pPr>
            <a:r>
              <a:rPr lang="en-US"/>
              <a:t>int sensorValue = 0;</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void setup()</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  pinMode(A0, INPUT);</a:t>
            </a:r>
            <a:endParaRPr/>
          </a:p>
          <a:p>
            <a:pPr indent="0" lvl="0" marL="0" rtl="0" algn="l">
              <a:spcBef>
                <a:spcPts val="0"/>
              </a:spcBef>
              <a:spcAft>
                <a:spcPts val="0"/>
              </a:spcAft>
              <a:buNone/>
            </a:pPr>
            <a:r>
              <a:rPr lang="en-US"/>
              <a:t>  myservo.attach(6);// 連接servor</a:t>
            </a:r>
            <a:r>
              <a:rPr lang="en-US">
                <a:latin typeface="Arial"/>
                <a:ea typeface="Arial"/>
                <a:cs typeface="Arial"/>
                <a:sym typeface="Arial"/>
              </a:rPr>
              <a:t>到</a:t>
            </a:r>
            <a:r>
              <a:rPr lang="en-US"/>
              <a:t>pin 6</a:t>
            </a:r>
            <a:endParaRPr/>
          </a:p>
          <a:p>
            <a:pPr indent="0" lvl="0" marL="0" rtl="0" algn="l">
              <a:spcBef>
                <a:spcPts val="0"/>
              </a:spcBef>
              <a:spcAft>
                <a:spcPts val="0"/>
              </a:spcAft>
              <a:buNone/>
            </a:pPr>
            <a:r>
              <a:rPr lang="en-US"/>
              <a:t>  Serial.begin(9600);</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rPr lang="en-US"/>
              <a:t>void loop()</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  // </a:t>
            </a:r>
            <a:r>
              <a:rPr lang="en-US">
                <a:latin typeface="Arial"/>
                <a:ea typeface="Arial"/>
                <a:cs typeface="Arial"/>
                <a:sym typeface="Arial"/>
              </a:rPr>
              <a:t>讀取</a:t>
            </a:r>
            <a:r>
              <a:rPr lang="en-US"/>
              <a:t>analog</a:t>
            </a:r>
            <a:r>
              <a:rPr lang="en-US">
                <a:latin typeface="Arial"/>
                <a:ea typeface="Arial"/>
                <a:cs typeface="Arial"/>
                <a:sym typeface="Arial"/>
              </a:rPr>
              <a:t>數據</a:t>
            </a:r>
            <a:endParaRPr/>
          </a:p>
          <a:p>
            <a:pPr indent="0" lvl="0" marL="0" rtl="0" algn="l">
              <a:spcBef>
                <a:spcPts val="0"/>
              </a:spcBef>
              <a:spcAft>
                <a:spcPts val="0"/>
              </a:spcAft>
              <a:buNone/>
            </a:pPr>
            <a:r>
              <a:rPr lang="en-US"/>
              <a:t>  sensorValue = analogRead(A0);</a:t>
            </a:r>
            <a:endParaRPr/>
          </a:p>
          <a:p>
            <a:pPr indent="0" lvl="0" marL="0" rtl="0" algn="l">
              <a:spcBef>
                <a:spcPts val="0"/>
              </a:spcBef>
              <a:spcAft>
                <a:spcPts val="0"/>
              </a:spcAft>
              <a:buNone/>
            </a:pPr>
            <a:r>
              <a:rPr lang="en-US"/>
              <a:t>  // 將0, 1023</a:t>
            </a:r>
            <a:r>
              <a:rPr lang="en-US">
                <a:latin typeface="Arial"/>
                <a:ea typeface="Arial"/>
                <a:cs typeface="Arial"/>
                <a:sym typeface="Arial"/>
              </a:rPr>
              <a:t>映射到</a:t>
            </a:r>
            <a:r>
              <a:rPr lang="en-US"/>
              <a:t>0, 180</a:t>
            </a:r>
            <a:r>
              <a:rPr lang="en-US">
                <a:latin typeface="Arial"/>
                <a:ea typeface="Arial"/>
                <a:cs typeface="Arial"/>
                <a:sym typeface="Arial"/>
              </a:rPr>
              <a:t>輸出的範圍</a:t>
            </a:r>
            <a:endParaRPr/>
          </a:p>
          <a:p>
            <a:pPr indent="0" lvl="0" marL="0" rtl="0" algn="l">
              <a:spcBef>
                <a:spcPts val="0"/>
              </a:spcBef>
              <a:spcAft>
                <a:spcPts val="0"/>
              </a:spcAft>
              <a:buNone/>
            </a:pPr>
            <a:r>
              <a:rPr lang="en-US"/>
              <a:t>  outputValue = map(sensorValue, 0, 1023, 0, 180);</a:t>
            </a:r>
            <a:endParaRPr/>
          </a:p>
          <a:p>
            <a:pPr indent="0" lvl="0" marL="0" rtl="0" algn="l">
              <a:spcBef>
                <a:spcPts val="0"/>
              </a:spcBef>
              <a:spcAft>
                <a:spcPts val="0"/>
              </a:spcAft>
              <a:buNone/>
            </a:pPr>
            <a:r>
              <a:rPr lang="en-US"/>
              <a:t>  // 根據輸出值改變servo位置</a:t>
            </a:r>
            <a:endParaRPr/>
          </a:p>
          <a:p>
            <a:pPr indent="0" lvl="0" marL="0" rtl="0" algn="l">
              <a:spcBef>
                <a:spcPts val="0"/>
              </a:spcBef>
              <a:spcAft>
                <a:spcPts val="0"/>
              </a:spcAft>
              <a:buNone/>
            </a:pPr>
            <a:r>
              <a:rPr lang="en-US"/>
              <a:t>  myservo.write(outputValue);</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 將結果列印</a:t>
            </a:r>
            <a:r>
              <a:rPr lang="en-US">
                <a:latin typeface="Arial"/>
                <a:ea typeface="Arial"/>
                <a:cs typeface="Arial"/>
                <a:sym typeface="Arial"/>
              </a:rPr>
              <a:t>到串行監視器</a:t>
            </a:r>
            <a:endParaRPr/>
          </a:p>
          <a:p>
            <a:pPr indent="0" lvl="0" marL="0" rtl="0" algn="l">
              <a:spcBef>
                <a:spcPts val="0"/>
              </a:spcBef>
              <a:spcAft>
                <a:spcPts val="0"/>
              </a:spcAft>
              <a:buNone/>
            </a:pPr>
            <a:r>
              <a:rPr lang="en-US"/>
              <a:t>  Serial.print("sensor = ");</a:t>
            </a:r>
            <a:endParaRPr/>
          </a:p>
          <a:p>
            <a:pPr indent="0" lvl="0" marL="0" rtl="0" algn="l">
              <a:spcBef>
                <a:spcPts val="0"/>
              </a:spcBef>
              <a:spcAft>
                <a:spcPts val="0"/>
              </a:spcAft>
              <a:buNone/>
            </a:pPr>
            <a:r>
              <a:rPr lang="en-US"/>
              <a:t>  Serial.print(sensorValue);</a:t>
            </a:r>
            <a:endParaRPr/>
          </a:p>
          <a:p>
            <a:pPr indent="0" lvl="0" marL="0" rtl="0" algn="l">
              <a:spcBef>
                <a:spcPts val="0"/>
              </a:spcBef>
              <a:spcAft>
                <a:spcPts val="0"/>
              </a:spcAft>
              <a:buNone/>
            </a:pPr>
            <a:r>
              <a:rPr lang="en-US"/>
              <a:t>  Serial.print("\t output = ");</a:t>
            </a:r>
            <a:endParaRPr/>
          </a:p>
          <a:p>
            <a:pPr indent="0" lvl="0" marL="0" rtl="0" algn="l">
              <a:spcBef>
                <a:spcPts val="0"/>
              </a:spcBef>
              <a:spcAft>
                <a:spcPts val="0"/>
              </a:spcAft>
              <a:buNone/>
            </a:pPr>
            <a:r>
              <a:rPr lang="en-US"/>
              <a:t>  Serial.println(outputValue);</a:t>
            </a:r>
            <a:endParaRPr/>
          </a:p>
          <a:p>
            <a:pPr indent="0" lvl="0" marL="0" rtl="0" algn="l">
              <a:spcBef>
                <a:spcPts val="0"/>
              </a:spcBef>
              <a:spcAft>
                <a:spcPts val="0"/>
              </a:spcAft>
              <a:buNone/>
            </a:pPr>
            <a:r>
              <a:rPr lang="en-US"/>
              <a:t>  // 在下一個迴圈之前等待 2 毫秒</a:t>
            </a:r>
            <a:endParaRPr/>
          </a:p>
          <a:p>
            <a:pPr indent="0" lvl="0" marL="0" rtl="0" algn="l">
              <a:spcBef>
                <a:spcPts val="0"/>
              </a:spcBef>
              <a:spcAft>
                <a:spcPts val="0"/>
              </a:spcAft>
              <a:buNone/>
            </a:pPr>
            <a:r>
              <a:rPr lang="en-US"/>
              <a:t>  // analog-digit 轉換器穩定後</a:t>
            </a:r>
            <a:endParaRPr/>
          </a:p>
          <a:p>
            <a:pPr indent="0" lvl="0" marL="0" rtl="0" algn="l">
              <a:spcBef>
                <a:spcPts val="0"/>
              </a:spcBef>
              <a:spcAft>
                <a:spcPts val="0"/>
              </a:spcAft>
              <a:buNone/>
            </a:pPr>
            <a:r>
              <a:rPr lang="en-US"/>
              <a:t>  //</a:t>
            </a:r>
            <a:r>
              <a:rPr lang="en-US">
                <a:latin typeface="Arial"/>
                <a:ea typeface="Arial"/>
                <a:cs typeface="Arial"/>
                <a:sym typeface="Arial"/>
              </a:rPr>
              <a:t>最後一次閱讀</a:t>
            </a:r>
            <a:endParaRPr/>
          </a:p>
          <a:p>
            <a:pPr indent="0" lvl="0" marL="0" rtl="0" algn="l">
              <a:spcBef>
                <a:spcPts val="0"/>
              </a:spcBef>
              <a:spcAft>
                <a:spcPts val="0"/>
              </a:spcAft>
              <a:buNone/>
            </a:pPr>
            <a:r>
              <a:rPr lang="en-US"/>
              <a:t>  delay(2); // Wait for 2 millisecond(s)</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p:txBody>
      </p:sp>
      <p:sp>
        <p:nvSpPr>
          <p:cNvPr id="490" name="Google Shape;490;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 name="Shape 21"/>
        <p:cNvGrpSpPr/>
        <p:nvPr/>
      </p:nvGrpSpPr>
      <p:grpSpPr>
        <a:xfrm>
          <a:off x="0" y="0"/>
          <a:ext cx="0" cy="0"/>
          <a:chOff x="0" y="0"/>
          <a:chExt cx="0" cy="0"/>
        </a:xfrm>
      </p:grpSpPr>
      <p:sp>
        <p:nvSpPr>
          <p:cNvPr id="22" name="Google Shape;22;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4"/>
          <p:cNvSpPr/>
          <p:nvPr>
            <p:ph idx="2" type="pic"/>
          </p:nvPr>
        </p:nvSpPr>
        <p:spPr>
          <a:xfrm>
            <a:off x="5183188" y="987425"/>
            <a:ext cx="6172200" cy="4873625"/>
          </a:xfrm>
          <a:prstGeom prst="rect">
            <a:avLst/>
          </a:prstGeom>
          <a:noFill/>
          <a:ln>
            <a:noFill/>
          </a:ln>
        </p:spPr>
      </p:sp>
      <p:sp>
        <p:nvSpPr>
          <p:cNvPr id="24" name="Google Shape;24;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 name="Google Shape;2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7" name="Google Shape;37;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 name="Shape 40"/>
        <p:cNvGrpSpPr/>
        <p:nvPr/>
      </p:nvGrpSpPr>
      <p:grpSpPr>
        <a:xfrm>
          <a:off x="0" y="0"/>
          <a:ext cx="0" cy="0"/>
          <a:chOff x="0" y="0"/>
          <a:chExt cx="0" cy="0"/>
        </a:xfrm>
      </p:grpSpPr>
      <p:sp>
        <p:nvSpPr>
          <p:cNvPr id="41" name="Google Shape;41;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3" name="Google Shape;43;p5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 name="Google Shape;44;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5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5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5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5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5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27.jpg"/><Relationship Id="rId5"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5.png"/><Relationship Id="rId5" Type="http://schemas.openxmlformats.org/officeDocument/2006/relationships/image" Target="../media/image12.jpg"/><Relationship Id="rId6"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37.png"/><Relationship Id="rId5"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24.png"/><Relationship Id="rId5"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4.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0.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9.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5.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6.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1.jpg"/><Relationship Id="rId4" Type="http://schemas.openxmlformats.org/officeDocument/2006/relationships/image" Target="../media/image5.png"/><Relationship Id="rId5" Type="http://schemas.openxmlformats.org/officeDocument/2006/relationships/image" Target="../media/image12.jpg"/><Relationship Id="rId6" Type="http://schemas.openxmlformats.org/officeDocument/2006/relationships/image" Target="../media/image3.png"/><Relationship Id="rId7" Type="http://schemas.openxmlformats.org/officeDocument/2006/relationships/image" Target="../media/image6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3.png"/><Relationship Id="rId4" Type="http://schemas.openxmlformats.org/officeDocument/2006/relationships/image" Target="../media/image6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0.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63.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7.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4.jpg"/><Relationship Id="rId5"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4.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61.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55.jpg"/><Relationship Id="rId4" Type="http://schemas.openxmlformats.org/officeDocument/2006/relationships/image" Target="../media/image11.jpg"/><Relationship Id="rId5" Type="http://schemas.openxmlformats.org/officeDocument/2006/relationships/image" Target="../media/image58.jpg"/><Relationship Id="rId6" Type="http://schemas.openxmlformats.org/officeDocument/2006/relationships/image" Target="../media/image66.jpg"/><Relationship Id="rId7"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6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3132238"/>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lay"/>
              <a:buNone/>
            </a:pPr>
            <a:br>
              <a:rPr lang="en-US"/>
            </a:br>
            <a:br>
              <a:rPr lang="en-US"/>
            </a:br>
            <a:r>
              <a:rPr lang="en-US"/>
              <a:t>Rotary Encoder</a:t>
            </a:r>
            <a:br>
              <a:rPr lang="en-US"/>
            </a:br>
            <a:r>
              <a:rPr lang="en-US"/>
              <a:t>(</a:t>
            </a:r>
            <a:r>
              <a:rPr lang="en-US">
                <a:latin typeface="MS PGothic"/>
                <a:ea typeface="MS PGothic"/>
                <a:cs typeface="MS PGothic"/>
                <a:sym typeface="MS PGothic"/>
              </a:rPr>
              <a:t>旋轉編碼器）</a:t>
            </a:r>
            <a:br>
              <a:rPr lang="en-US"/>
            </a:br>
            <a:br>
              <a:rPr lang="en-U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Output Z</a:t>
            </a:r>
            <a:endParaRPr/>
          </a:p>
        </p:txBody>
      </p:sp>
      <p:sp>
        <p:nvSpPr>
          <p:cNvPr id="157" name="Google Shape;15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MS PGothic"/>
                <a:ea typeface="MS PGothic"/>
                <a:cs typeface="MS PGothic"/>
                <a:sym typeface="MS PGothic"/>
              </a:rPr>
              <a:t>增量式旋轉編碼器還可能具有第三個信號，稱為</a:t>
            </a:r>
            <a:r>
              <a:rPr lang="en-US" sz="2400">
                <a:solidFill>
                  <a:srgbClr val="FF0000"/>
                </a:solidFill>
              </a:rPr>
              <a:t>Z</a:t>
            </a:r>
            <a:r>
              <a:rPr lang="en-US" sz="2400"/>
              <a:t>或索引信號(</a:t>
            </a:r>
            <a:r>
              <a:rPr lang="en-US" sz="2400">
                <a:solidFill>
                  <a:srgbClr val="FF0000"/>
                </a:solidFill>
              </a:rPr>
              <a:t>Index</a:t>
            </a:r>
            <a:r>
              <a:rPr lang="en-US" sz="2400"/>
              <a:t>)。</a:t>
            </a:r>
            <a:endParaRPr/>
          </a:p>
          <a:p>
            <a:pPr indent="-228600" lvl="0" marL="228600" rtl="0" algn="l">
              <a:lnSpc>
                <a:spcPct val="90000"/>
              </a:lnSpc>
              <a:spcBef>
                <a:spcPts val="1000"/>
              </a:spcBef>
              <a:spcAft>
                <a:spcPts val="0"/>
              </a:spcAft>
              <a:buClr>
                <a:schemeClr val="dk1"/>
              </a:buClr>
              <a:buSzPts val="2400"/>
              <a:buChar char="•"/>
            </a:pPr>
            <a:r>
              <a:rPr lang="en-US" sz="2400">
                <a:latin typeface="MS PGothic"/>
                <a:ea typeface="MS PGothic"/>
                <a:cs typeface="MS PGothic"/>
                <a:sym typeface="MS PGothic"/>
              </a:rPr>
              <a:t>這個信號在旋轉部分完成一個完整的旋轉周期時產生一個脈衝。它可以用來標記旋轉的起始點或用於精確的位置校準</a:t>
            </a:r>
            <a:r>
              <a:rPr lang="en-US" sz="2400"/>
              <a:t>。</a:t>
            </a:r>
            <a:endParaRPr/>
          </a:p>
        </p:txBody>
      </p:sp>
      <p:pic>
        <p:nvPicPr>
          <p:cNvPr descr="A diagram of a maze&#10;&#10;Description automatically generated" id="158" name="Google Shape;158;p10"/>
          <p:cNvPicPr preferRelativeResize="0"/>
          <p:nvPr/>
        </p:nvPicPr>
        <p:blipFill rotWithShape="1">
          <a:blip r:embed="rId3">
            <a:alphaModFix/>
          </a:blip>
          <a:srcRect b="0" l="0" r="0" t="0"/>
          <a:stretch/>
        </p:blipFill>
        <p:spPr>
          <a:xfrm>
            <a:off x="2797516" y="3655851"/>
            <a:ext cx="6905624" cy="1986625"/>
          </a:xfrm>
          <a:prstGeom prst="rect">
            <a:avLst/>
          </a:prstGeom>
          <a:noFill/>
          <a:ln>
            <a:noFill/>
          </a:ln>
        </p:spPr>
      </p:pic>
      <p:sp>
        <p:nvSpPr>
          <p:cNvPr id="159" name="Google Shape;159;p10"/>
          <p:cNvSpPr/>
          <p:nvPr/>
        </p:nvSpPr>
        <p:spPr>
          <a:xfrm>
            <a:off x="2922739" y="4759888"/>
            <a:ext cx="6659671" cy="887261"/>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lang="en-US" sz="4000"/>
              <a:t>中斷服務程序 (Interrupt Service Routine / </a:t>
            </a:r>
            <a:r>
              <a:rPr lang="en-US" sz="4000">
                <a:solidFill>
                  <a:srgbClr val="FF0000"/>
                </a:solidFill>
              </a:rPr>
              <a:t>ISR</a:t>
            </a:r>
            <a:r>
              <a:rPr lang="en-US" sz="4000"/>
              <a:t>)</a:t>
            </a:r>
            <a:endParaRPr sz="4000"/>
          </a:p>
        </p:txBody>
      </p:sp>
      <p:sp>
        <p:nvSpPr>
          <p:cNvPr id="165" name="Google Shape;165;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MS PGothic"/>
                <a:ea typeface="MS PGothic"/>
                <a:cs typeface="MS PGothic"/>
                <a:sym typeface="MS PGothic"/>
              </a:rPr>
              <a:t>需要對特定事件或信號做出即時反應時，中斷服務程</a:t>
            </a:r>
            <a:r>
              <a:rPr lang="en-US" sz="2400">
                <a:solidFill>
                  <a:srgbClr val="000000"/>
                </a:solidFill>
                <a:latin typeface="MS PGothic"/>
                <a:ea typeface="MS PGothic"/>
                <a:cs typeface="MS PGothic"/>
                <a:sym typeface="MS PGothic"/>
              </a:rPr>
              <a:t>序是</a:t>
            </a:r>
            <a:r>
              <a:rPr lang="en-US" sz="2400">
                <a:latin typeface="MS PGothic"/>
                <a:ea typeface="MS PGothic"/>
                <a:cs typeface="MS PGothic"/>
                <a:sym typeface="MS PGothic"/>
              </a:rPr>
              <a:t>一個非常有用的機制。</a:t>
            </a:r>
            <a:endParaRPr/>
          </a:p>
          <a:p>
            <a:pPr indent="-76200" lvl="0" marL="228600" rtl="0" algn="l">
              <a:lnSpc>
                <a:spcPct val="90000"/>
              </a:lnSpc>
              <a:spcBef>
                <a:spcPts val="1000"/>
              </a:spcBef>
              <a:spcAft>
                <a:spcPts val="0"/>
              </a:spcAft>
              <a:buClr>
                <a:schemeClr val="dk1"/>
              </a:buClr>
              <a:buSzPts val="2400"/>
              <a:buNone/>
            </a:pPr>
            <a:r>
              <a:t/>
            </a:r>
            <a:endParaRPr sz="2400"/>
          </a:p>
          <a:p>
            <a:pPr indent="-228600" lvl="0" marL="228600" rtl="0" algn="l">
              <a:lnSpc>
                <a:spcPct val="90000"/>
              </a:lnSpc>
              <a:spcBef>
                <a:spcPts val="1000"/>
              </a:spcBef>
              <a:spcAft>
                <a:spcPts val="0"/>
              </a:spcAft>
              <a:buClr>
                <a:schemeClr val="dk1"/>
              </a:buClr>
              <a:buSzPts val="2400"/>
              <a:buChar char="•"/>
            </a:pPr>
            <a:r>
              <a:rPr lang="en-US" sz="2400">
                <a:latin typeface="MS PGothic"/>
                <a:ea typeface="MS PGothic"/>
                <a:cs typeface="MS PGothic"/>
                <a:sym typeface="MS PGothic"/>
              </a:rPr>
              <a:t>中斷服務例程是一段特殊的程式碼，當特定的中斷事件發生時，它會立即被執行，中斷正在執行的程式流程。</a:t>
            </a:r>
            <a:endParaRPr/>
          </a:p>
          <a:p>
            <a:pPr indent="-76200" lvl="0" marL="228600" rtl="0" algn="l">
              <a:lnSpc>
                <a:spcPct val="90000"/>
              </a:lnSpc>
              <a:spcBef>
                <a:spcPts val="1000"/>
              </a:spcBef>
              <a:spcAft>
                <a:spcPts val="0"/>
              </a:spcAft>
              <a:buClr>
                <a:schemeClr val="dk1"/>
              </a:buClr>
              <a:buSzPts val="2400"/>
              <a:buNone/>
            </a:pPr>
            <a:r>
              <a:t/>
            </a:r>
            <a:endParaRPr sz="2400"/>
          </a:p>
          <a:p>
            <a:pPr indent="-228600" lvl="0" marL="228600" rtl="0" algn="l">
              <a:lnSpc>
                <a:spcPct val="90000"/>
              </a:lnSpc>
              <a:spcBef>
                <a:spcPts val="1000"/>
              </a:spcBef>
              <a:spcAft>
                <a:spcPts val="0"/>
              </a:spcAft>
              <a:buClr>
                <a:schemeClr val="dk1"/>
              </a:buClr>
              <a:buSzPts val="2400"/>
              <a:buChar char="•"/>
            </a:pPr>
            <a:r>
              <a:rPr lang="en-US" sz="2400">
                <a:latin typeface="MS PGothic"/>
                <a:ea typeface="MS PGothic"/>
                <a:cs typeface="MS PGothic"/>
                <a:sym typeface="MS PGothic"/>
              </a:rPr>
              <a:t>特別適合捕捉旋轉編碼器的脈衝，以免錯過信號</a:t>
            </a:r>
            <a:endParaRPr sz="2400"/>
          </a:p>
          <a:p>
            <a:pPr indent="-76200" lvl="0" marL="228600" rtl="0" algn="l">
              <a:lnSpc>
                <a:spcPct val="90000"/>
              </a:lnSpc>
              <a:spcBef>
                <a:spcPts val="1000"/>
              </a:spcBef>
              <a:spcAft>
                <a:spcPts val="0"/>
              </a:spcAft>
              <a:buClr>
                <a:schemeClr val="dk1"/>
              </a:buClr>
              <a:buSzPts val="2400"/>
              <a:buNone/>
            </a:pPr>
            <a:r>
              <a:t/>
            </a:r>
            <a:endParaRPr sz="2400">
              <a:solidFill>
                <a:srgbClr val="000000"/>
              </a:solidFill>
            </a:endParaRPr>
          </a:p>
          <a:p>
            <a:pPr indent="-228600" lvl="0" marL="228600" rtl="0" algn="l">
              <a:lnSpc>
                <a:spcPct val="90000"/>
              </a:lnSpc>
              <a:spcBef>
                <a:spcPts val="1000"/>
              </a:spcBef>
              <a:spcAft>
                <a:spcPts val="0"/>
              </a:spcAft>
              <a:buClr>
                <a:srgbClr val="FF0000"/>
              </a:buClr>
              <a:buSzPts val="2400"/>
              <a:buChar char="•"/>
            </a:pPr>
            <a:r>
              <a:rPr lang="en-US" sz="2400">
                <a:solidFill>
                  <a:srgbClr val="FF0000"/>
                </a:solidFill>
              </a:rPr>
              <a:t>ISR越快完成越好</a:t>
            </a:r>
            <a:endParaRPr sz="2400">
              <a:solidFill>
                <a:srgbClr val="FF0000"/>
              </a:solidFill>
            </a:endParaRPr>
          </a:p>
          <a:p>
            <a:pPr indent="-76200" lvl="0" marL="22860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lang="en-US" sz="4000"/>
              <a:t>中斷服務程序 (Interrupt Service Routine / </a:t>
            </a:r>
            <a:r>
              <a:rPr lang="en-US" sz="4000">
                <a:solidFill>
                  <a:srgbClr val="FF0000"/>
                </a:solidFill>
              </a:rPr>
              <a:t>ISR</a:t>
            </a:r>
            <a:r>
              <a:rPr lang="en-US" sz="4000"/>
              <a:t>)</a:t>
            </a:r>
            <a:endParaRPr sz="4000"/>
          </a:p>
        </p:txBody>
      </p:sp>
      <p:pic>
        <p:nvPicPr>
          <p:cNvPr descr="A screen shot of a computer&#10;&#10;Description automatically generated" id="171" name="Google Shape;171;p12"/>
          <p:cNvPicPr preferRelativeResize="0"/>
          <p:nvPr>
            <p:ph idx="1" type="body"/>
          </p:nvPr>
        </p:nvPicPr>
        <p:blipFill rotWithShape="1">
          <a:blip r:embed="rId3">
            <a:alphaModFix/>
          </a:blip>
          <a:srcRect b="0" l="0" r="0" t="0"/>
          <a:stretch/>
        </p:blipFill>
        <p:spPr>
          <a:xfrm>
            <a:off x="1737986" y="2089052"/>
            <a:ext cx="8716027" cy="39601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    注意事項</a:t>
            </a:r>
            <a:endParaRPr/>
          </a:p>
        </p:txBody>
      </p:sp>
      <p:pic>
        <p:nvPicPr>
          <p:cNvPr descr="Yellow Triangle Sign Images – Browse 95,258 Stock Photos ..." id="177" name="Google Shape;177;p13"/>
          <p:cNvPicPr preferRelativeResize="0"/>
          <p:nvPr/>
        </p:nvPicPr>
        <p:blipFill rotWithShape="1">
          <a:blip r:embed="rId3">
            <a:alphaModFix/>
          </a:blip>
          <a:srcRect b="0" l="0" r="0" t="0"/>
          <a:stretch/>
        </p:blipFill>
        <p:spPr>
          <a:xfrm>
            <a:off x="657156" y="479537"/>
            <a:ext cx="1566672" cy="1097280"/>
          </a:xfrm>
          <a:prstGeom prst="rect">
            <a:avLst/>
          </a:prstGeom>
          <a:noFill/>
          <a:ln>
            <a:noFill/>
          </a:ln>
        </p:spPr>
      </p:pic>
      <p:pic>
        <p:nvPicPr>
          <p:cNvPr descr="A close up of a device&#10;&#10;Description automatically generated" id="178" name="Google Shape;178;p13"/>
          <p:cNvPicPr preferRelativeResize="0"/>
          <p:nvPr/>
        </p:nvPicPr>
        <p:blipFill rotWithShape="1">
          <a:blip r:embed="rId4">
            <a:alphaModFix/>
          </a:blip>
          <a:srcRect b="0" l="0" r="0" t="0"/>
          <a:stretch/>
        </p:blipFill>
        <p:spPr>
          <a:xfrm>
            <a:off x="1738080" y="2785998"/>
            <a:ext cx="2765978" cy="3060527"/>
          </a:xfrm>
          <a:prstGeom prst="rect">
            <a:avLst/>
          </a:prstGeom>
          <a:noFill/>
          <a:ln>
            <a:noFill/>
          </a:ln>
        </p:spPr>
      </p:pic>
      <p:pic>
        <p:nvPicPr>
          <p:cNvPr descr="A close up of a metal cylinder&#10;&#10;Description automatically generated" id="179" name="Google Shape;179;p13"/>
          <p:cNvPicPr preferRelativeResize="0"/>
          <p:nvPr/>
        </p:nvPicPr>
        <p:blipFill rotWithShape="1">
          <a:blip r:embed="rId5">
            <a:alphaModFix/>
          </a:blip>
          <a:srcRect b="0" l="0" r="0" t="0"/>
          <a:stretch/>
        </p:blipFill>
        <p:spPr>
          <a:xfrm>
            <a:off x="7549586" y="2785997"/>
            <a:ext cx="3021817" cy="3060527"/>
          </a:xfrm>
          <a:prstGeom prst="rect">
            <a:avLst/>
          </a:prstGeom>
          <a:noFill/>
          <a:ln>
            <a:noFill/>
          </a:ln>
        </p:spPr>
      </p:pic>
      <p:sp>
        <p:nvSpPr>
          <p:cNvPr id="180" name="Google Shape;180;p13"/>
          <p:cNvSpPr txBox="1"/>
          <p:nvPr/>
        </p:nvSpPr>
        <p:spPr>
          <a:xfrm>
            <a:off x="1826712" y="2192056"/>
            <a:ext cx="258871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00"/>
                </a:solidFill>
                <a:latin typeface="Arial"/>
                <a:ea typeface="Arial"/>
                <a:cs typeface="Arial"/>
                <a:sym typeface="Arial"/>
              </a:rPr>
              <a:t>預設: 軸順時針(俯視)</a:t>
            </a:r>
            <a:endParaRPr b="1" sz="2000">
              <a:solidFill>
                <a:schemeClr val="dk1"/>
              </a:solidFill>
              <a:latin typeface="Arial"/>
              <a:ea typeface="Arial"/>
              <a:cs typeface="Arial"/>
              <a:sym typeface="Arial"/>
            </a:endParaRPr>
          </a:p>
        </p:txBody>
      </p:sp>
      <p:sp>
        <p:nvSpPr>
          <p:cNvPr id="181" name="Google Shape;181;p13"/>
          <p:cNvSpPr/>
          <p:nvPr/>
        </p:nvSpPr>
        <p:spPr>
          <a:xfrm>
            <a:off x="2713972" y="3736932"/>
            <a:ext cx="814191" cy="354904"/>
          </a:xfrm>
          <a:prstGeom prst="curvedDownArrow">
            <a:avLst>
              <a:gd fmla="val 25000" name="adj1"/>
              <a:gd fmla="val 50000" name="adj2"/>
              <a:gd fmla="val 25000" name="adj3"/>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2" name="Google Shape;182;p13"/>
          <p:cNvSpPr/>
          <p:nvPr/>
        </p:nvSpPr>
        <p:spPr>
          <a:xfrm>
            <a:off x="8653395" y="3663864"/>
            <a:ext cx="814191" cy="354904"/>
          </a:xfrm>
          <a:prstGeom prst="curvedDownArrow">
            <a:avLst>
              <a:gd fmla="val 25000" name="adj1"/>
              <a:gd fmla="val 50000" name="adj2"/>
              <a:gd fmla="val 25000" name="adj3"/>
            </a:avLst>
          </a:prstGeom>
          <a:solidFill>
            <a:srgbClr val="FF0000"/>
          </a:solid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3" name="Google Shape;183;p13"/>
          <p:cNvSpPr/>
          <p:nvPr/>
        </p:nvSpPr>
        <p:spPr>
          <a:xfrm>
            <a:off x="4958218" y="4112712"/>
            <a:ext cx="2212931" cy="229643"/>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13"/>
          <p:cNvSpPr txBox="1"/>
          <p:nvPr/>
        </p:nvSpPr>
        <p:spPr>
          <a:xfrm>
            <a:off x="5281808" y="3663863"/>
            <a:ext cx="136742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更改程式</a:t>
            </a:r>
            <a:endParaRPr b="1" sz="20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ph type="title"/>
          </p:nvPr>
        </p:nvSpPr>
        <p:spPr>
          <a:xfrm>
            <a:off x="842433" y="6302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t>Encoder編程</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5"/>
          <p:cNvSpPr txBox="1"/>
          <p:nvPr>
            <p:ph type="title"/>
          </p:nvPr>
        </p:nvSpPr>
        <p:spPr>
          <a:xfrm>
            <a:off x="1016290" y="457200"/>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S PGothic"/>
              <a:buNone/>
            </a:pPr>
            <a:r>
              <a:rPr lang="en-US">
                <a:latin typeface="MS PGothic"/>
                <a:ea typeface="MS PGothic"/>
                <a:cs typeface="MS PGothic"/>
                <a:sym typeface="MS PGothic"/>
              </a:rPr>
              <a:t>所需零件</a:t>
            </a:r>
            <a:endParaRPr/>
          </a:p>
        </p:txBody>
      </p:sp>
      <p:sp>
        <p:nvSpPr>
          <p:cNvPr id="195" name="Google Shape;195;p15"/>
          <p:cNvSpPr txBox="1"/>
          <p:nvPr>
            <p:ph idx="2" type="body"/>
          </p:nvPr>
        </p:nvSpPr>
        <p:spPr>
          <a:xfrm>
            <a:off x="1012679" y="2255214"/>
            <a:ext cx="3932237"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sz="2400">
              <a:solidFill>
                <a:srgbClr val="747474"/>
              </a:solidFill>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rPr>
              <a:t>Arduino Mega x 1塊</a:t>
            </a:r>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rPr>
              <a:t>杜邦線 x 1</a:t>
            </a:r>
            <a:r>
              <a:rPr lang="en-US" sz="2400">
                <a:solidFill>
                  <a:srgbClr val="747474"/>
                </a:solidFill>
                <a:latin typeface="Arial"/>
                <a:ea typeface="Arial"/>
                <a:cs typeface="Arial"/>
                <a:sym typeface="Arial"/>
              </a:rPr>
              <a:t>組</a:t>
            </a:r>
            <a:endParaRPr sz="2400">
              <a:solidFill>
                <a:srgbClr val="747474"/>
              </a:solidFill>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rPr>
              <a:t>Encoder x 1</a:t>
            </a:r>
            <a:r>
              <a:rPr lang="en-US" sz="2400">
                <a:solidFill>
                  <a:srgbClr val="747474"/>
                </a:solidFill>
                <a:latin typeface="Arial"/>
                <a:ea typeface="Arial"/>
                <a:cs typeface="Arial"/>
                <a:sym typeface="Arial"/>
              </a:rPr>
              <a:t>個</a:t>
            </a:r>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rPr>
              <a:t>(麵包板 x 1</a:t>
            </a:r>
            <a:r>
              <a:rPr lang="en-US" sz="2400">
                <a:solidFill>
                  <a:srgbClr val="747474"/>
                </a:solidFill>
                <a:latin typeface="Arial"/>
                <a:ea typeface="Arial"/>
                <a:cs typeface="Arial"/>
                <a:sym typeface="Arial"/>
              </a:rPr>
              <a:t>塊</a:t>
            </a:r>
            <a:r>
              <a:rPr lang="en-US" sz="2400">
                <a:solidFill>
                  <a:srgbClr val="747474"/>
                </a:solidFill>
              </a:rPr>
              <a:t>)</a:t>
            </a:r>
            <a:endParaRPr sz="2400">
              <a:solidFill>
                <a:srgbClr val="747474"/>
              </a:solidFill>
            </a:endParaRPr>
          </a:p>
        </p:txBody>
      </p:sp>
      <p:pic>
        <p:nvPicPr>
          <p:cNvPr descr="A000067 Arduino | Mouser 香港" id="196" name="Google Shape;196;p15"/>
          <p:cNvPicPr preferRelativeResize="0"/>
          <p:nvPr/>
        </p:nvPicPr>
        <p:blipFill rotWithShape="1">
          <a:blip r:embed="rId3">
            <a:alphaModFix/>
          </a:blip>
          <a:srcRect b="4544" l="0" r="2575" t="0"/>
          <a:stretch/>
        </p:blipFill>
        <p:spPr>
          <a:xfrm>
            <a:off x="8312706" y="1889514"/>
            <a:ext cx="2280750" cy="1681019"/>
          </a:xfrm>
          <a:prstGeom prst="rect">
            <a:avLst/>
          </a:prstGeom>
          <a:noFill/>
          <a:ln>
            <a:noFill/>
          </a:ln>
        </p:spPr>
      </p:pic>
      <p:pic>
        <p:nvPicPr>
          <p:cNvPr descr="A group of colorful wires&#10;&#10;Description automatically generated" id="197" name="Google Shape;197;p15"/>
          <p:cNvPicPr preferRelativeResize="0"/>
          <p:nvPr>
            <p:ph idx="1" type="body"/>
          </p:nvPr>
        </p:nvPicPr>
        <p:blipFill rotWithShape="1">
          <a:blip r:embed="rId4">
            <a:alphaModFix/>
          </a:blip>
          <a:srcRect b="0" l="0" r="0" t="0"/>
          <a:stretch/>
        </p:blipFill>
        <p:spPr>
          <a:xfrm>
            <a:off x="5184558" y="3213834"/>
            <a:ext cx="2438400" cy="1647825"/>
          </a:xfrm>
          <a:prstGeom prst="rect">
            <a:avLst/>
          </a:prstGeom>
          <a:noFill/>
          <a:ln>
            <a:noFill/>
          </a:ln>
        </p:spPr>
      </p:pic>
      <p:pic>
        <p:nvPicPr>
          <p:cNvPr descr="A close-up of a circuit board&#10;&#10;Description automatically generated" id="198" name="Google Shape;198;p15"/>
          <p:cNvPicPr preferRelativeResize="0"/>
          <p:nvPr/>
        </p:nvPicPr>
        <p:blipFill rotWithShape="1">
          <a:blip r:embed="rId5">
            <a:alphaModFix/>
          </a:blip>
          <a:srcRect b="-421" l="0" r="49298" t="0"/>
          <a:stretch/>
        </p:blipFill>
        <p:spPr>
          <a:xfrm>
            <a:off x="7793875" y="3565656"/>
            <a:ext cx="2286003" cy="1889984"/>
          </a:xfrm>
          <a:prstGeom prst="rect">
            <a:avLst/>
          </a:prstGeom>
          <a:noFill/>
          <a:ln>
            <a:noFill/>
          </a:ln>
        </p:spPr>
      </p:pic>
      <p:pic>
        <p:nvPicPr>
          <p:cNvPr descr="A blue and white cylindrical object with a black wire&#10;&#10;Description automatically generated" id="199" name="Google Shape;199;p15"/>
          <p:cNvPicPr preferRelativeResize="0"/>
          <p:nvPr/>
        </p:nvPicPr>
        <p:blipFill rotWithShape="1">
          <a:blip r:embed="rId6">
            <a:alphaModFix/>
          </a:blip>
          <a:srcRect b="0" l="0" r="0" t="0"/>
          <a:stretch/>
        </p:blipFill>
        <p:spPr>
          <a:xfrm>
            <a:off x="6401282" y="1800888"/>
            <a:ext cx="990600" cy="1076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綫路圖</a:t>
            </a:r>
            <a:endParaRPr/>
          </a:p>
        </p:txBody>
      </p:sp>
      <p:pic>
        <p:nvPicPr>
          <p:cNvPr descr="A black cable with white numbers&#10;&#10;Description automatically generated" id="205" name="Google Shape;205;p16"/>
          <p:cNvPicPr preferRelativeResize="0"/>
          <p:nvPr>
            <p:ph idx="1" type="body"/>
          </p:nvPr>
        </p:nvPicPr>
        <p:blipFill rotWithShape="1">
          <a:blip r:embed="rId3">
            <a:alphaModFix/>
          </a:blip>
          <a:srcRect b="0" l="0" r="0" t="0"/>
          <a:stretch/>
        </p:blipFill>
        <p:spPr>
          <a:xfrm>
            <a:off x="1419616" y="2634451"/>
            <a:ext cx="6096000" cy="1961248"/>
          </a:xfrm>
          <a:prstGeom prst="rect">
            <a:avLst/>
          </a:prstGeom>
          <a:noFill/>
          <a:ln>
            <a:noFill/>
          </a:ln>
        </p:spPr>
      </p:pic>
      <p:graphicFrame>
        <p:nvGraphicFramePr>
          <p:cNvPr id="206" name="Google Shape;206;p16"/>
          <p:cNvGraphicFramePr/>
          <p:nvPr/>
        </p:nvGraphicFramePr>
        <p:xfrm>
          <a:off x="5520437" y="2418262"/>
          <a:ext cx="3000000" cy="3000000"/>
        </p:xfrm>
        <a:graphic>
          <a:graphicData uri="http://schemas.openxmlformats.org/drawingml/2006/table">
            <a:tbl>
              <a:tblPr bandRow="1" firstRow="1">
                <a:noFill/>
                <a:tableStyleId>{31B59B43-5E08-41E2-8A64-9C94BBA6341A}</a:tableStyleId>
              </a:tblPr>
              <a:tblGrid>
                <a:gridCol w="1895675"/>
                <a:gridCol w="1895675"/>
              </a:tblGrid>
              <a:tr h="427975">
                <a:tc>
                  <a:txBody>
                    <a:bodyPr/>
                    <a:lstStyle/>
                    <a:p>
                      <a:pPr indent="0" lvl="0" marL="0" marR="0" rtl="0" algn="l">
                        <a:spcBef>
                          <a:spcPts val="0"/>
                        </a:spcBef>
                        <a:spcAft>
                          <a:spcPts val="0"/>
                        </a:spcAft>
                        <a:buNone/>
                      </a:pPr>
                      <a:r>
                        <a:rPr b="1" lang="en-US" sz="1800" u="none" cap="none" strike="noStrike">
                          <a:solidFill>
                            <a:schemeClr val="lt1"/>
                          </a:solidFill>
                          <a:latin typeface="Arial"/>
                          <a:ea typeface="Arial"/>
                          <a:cs typeface="Arial"/>
                          <a:sym typeface="Arial"/>
                        </a:rPr>
                        <a:t>Encoder</a:t>
                      </a:r>
                      <a:endParaRPr b="1" sz="1800">
                        <a:solidFill>
                          <a:schemeClr val="lt1"/>
                        </a:solidFill>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800"/>
                        <a:t>Arduino Mega</a:t>
                      </a:r>
                      <a:endParaRPr/>
                    </a:p>
                  </a:txBody>
                  <a:tcPr marT="45725" marB="45725" marR="91450" marL="91450"/>
                </a:tc>
              </a:tr>
              <a:tr h="391025">
                <a:tc>
                  <a:txBody>
                    <a:bodyPr/>
                    <a:lstStyle/>
                    <a:p>
                      <a:pPr indent="0" lvl="0" marL="0" marR="0" rtl="0" algn="l">
                        <a:spcBef>
                          <a:spcPts val="0"/>
                        </a:spcBef>
                        <a:spcAft>
                          <a:spcPts val="0"/>
                        </a:spcAft>
                        <a:buNone/>
                      </a:pPr>
                      <a:r>
                        <a:rPr lang="en-US" sz="1800">
                          <a:latin typeface="Play"/>
                          <a:ea typeface="Play"/>
                          <a:cs typeface="Play"/>
                          <a:sym typeface="Play"/>
                        </a:rPr>
                        <a:t>PIN 1</a:t>
                      </a:r>
                      <a:endParaRPr/>
                    </a:p>
                  </a:txBody>
                  <a:tcPr marT="45725" marB="45725" marR="91450" marL="91450"/>
                </a:tc>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GND</a:t>
                      </a:r>
                      <a:endParaRPr/>
                    </a:p>
                  </a:txBody>
                  <a:tcPr marT="45725" marB="45725" marR="91450" marL="91450"/>
                </a:tc>
              </a:tr>
              <a:tr h="391025">
                <a:tc>
                  <a:txBody>
                    <a:bodyPr/>
                    <a:lstStyle/>
                    <a:p>
                      <a:pPr indent="0" lvl="0" marL="0" marR="0" rtl="0" algn="l">
                        <a:spcBef>
                          <a:spcPts val="0"/>
                        </a:spcBef>
                        <a:spcAft>
                          <a:spcPts val="0"/>
                        </a:spcAft>
                        <a:buNone/>
                      </a:pPr>
                      <a:r>
                        <a:rPr lang="en-US" sz="1800">
                          <a:latin typeface="Play"/>
                          <a:ea typeface="Play"/>
                          <a:cs typeface="Play"/>
                          <a:sym typeface="Play"/>
                        </a:rPr>
                        <a:t>PIN 2</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None/>
                      </a:pPr>
                      <a:r>
                        <a:rPr lang="en-US" sz="1800">
                          <a:latin typeface="Play"/>
                          <a:ea typeface="Play"/>
                          <a:cs typeface="Play"/>
                          <a:sym typeface="Play"/>
                        </a:rPr>
                        <a:t>VCC (3.3 / 5)</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3</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rgbClr val="FF0000"/>
                        </a:buClr>
                        <a:buSzPts val="1800"/>
                        <a:buFont typeface="Play"/>
                        <a:buNone/>
                      </a:pPr>
                      <a:r>
                        <a:rPr lang="en-US" sz="1800">
                          <a:solidFill>
                            <a:srgbClr val="FF0000"/>
                          </a:solidFill>
                          <a:latin typeface="Play"/>
                          <a:ea typeface="Play"/>
                          <a:cs typeface="Play"/>
                          <a:sym typeface="Play"/>
                        </a:rPr>
                        <a:t>Output A (2)</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4</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rgbClr val="FF0000"/>
                        </a:buClr>
                        <a:buSzPts val="1800"/>
                        <a:buFont typeface="Play"/>
                        <a:buNone/>
                      </a:pPr>
                      <a:r>
                        <a:rPr lang="en-US" sz="1800">
                          <a:solidFill>
                            <a:srgbClr val="FF0000"/>
                          </a:solidFill>
                          <a:latin typeface="Play"/>
                          <a:ea typeface="Play"/>
                          <a:cs typeface="Play"/>
                          <a:sym typeface="Play"/>
                        </a:rPr>
                        <a:t>Output B (3)</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5</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chemeClr val="dk1"/>
                        </a:buClr>
                        <a:buSzPts val="1800"/>
                        <a:buFont typeface="Play"/>
                        <a:buNone/>
                      </a:pPr>
                      <a:r>
                        <a:rPr lang="en-US" sz="1800">
                          <a:solidFill>
                            <a:schemeClr val="dk1"/>
                          </a:solidFill>
                          <a:latin typeface="Play"/>
                          <a:ea typeface="Play"/>
                          <a:cs typeface="Play"/>
                          <a:sym typeface="Play"/>
                        </a:rPr>
                        <a:t>N/A</a:t>
                      </a:r>
                      <a:endParaRPr sz="1800">
                        <a:solidFill>
                          <a:srgbClr val="FF0000"/>
                        </a:solidFill>
                        <a:latin typeface="Play"/>
                        <a:ea typeface="Play"/>
                        <a:cs typeface="Play"/>
                        <a:sym typeface="Play"/>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6</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chemeClr val="dk1"/>
                        </a:buClr>
                        <a:buSzPts val="1800"/>
                        <a:buFont typeface="Play"/>
                        <a:buNone/>
                      </a:pPr>
                      <a:r>
                        <a:rPr lang="en-US" sz="1800">
                          <a:solidFill>
                            <a:schemeClr val="dk1"/>
                          </a:solidFill>
                          <a:latin typeface="Play"/>
                          <a:ea typeface="Play"/>
                          <a:cs typeface="Play"/>
                          <a:sym typeface="Play"/>
                        </a:rPr>
                        <a:t>N/A</a:t>
                      </a:r>
                      <a:endParaRPr/>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背後原理</a:t>
            </a:r>
            <a:endParaRPr/>
          </a:p>
        </p:txBody>
      </p:sp>
      <p:sp>
        <p:nvSpPr>
          <p:cNvPr id="212" name="Google Shape;212;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Step 0: 連接Output A至中斷程序腳位</a:t>
            </a:r>
            <a:endParaRPr>
              <a:solidFill>
                <a:srgbClr val="FF0000"/>
              </a:solidFill>
            </a:endParaRPr>
          </a:p>
          <a:p>
            <a:pPr indent="-228600" lvl="0" marL="228600" rtl="0" algn="l">
              <a:lnSpc>
                <a:spcPct val="90000"/>
              </a:lnSpc>
              <a:spcBef>
                <a:spcPts val="1000"/>
              </a:spcBef>
              <a:spcAft>
                <a:spcPts val="0"/>
              </a:spcAft>
              <a:buClr>
                <a:schemeClr val="dk1"/>
              </a:buClr>
              <a:buSzPts val="2800"/>
              <a:buChar char="•"/>
            </a:pPr>
            <a:r>
              <a:rPr lang="en-US"/>
              <a:t>Step 1:  讀取Output A的</a:t>
            </a:r>
            <a:r>
              <a:rPr lang="en-US">
                <a:solidFill>
                  <a:srgbClr val="FF0000"/>
                </a:solidFill>
                <a:latin typeface="MS PGothic"/>
                <a:ea typeface="MS PGothic"/>
                <a:cs typeface="MS PGothic"/>
                <a:sym typeface="MS PGothic"/>
              </a:rPr>
              <a:t>初次</a:t>
            </a:r>
            <a:r>
              <a:rPr lang="en-US">
                <a:solidFill>
                  <a:srgbClr val="FF0000"/>
                </a:solidFill>
              </a:rPr>
              <a:t>/</a:t>
            </a:r>
            <a:r>
              <a:rPr lang="en-US">
                <a:solidFill>
                  <a:srgbClr val="FF0000"/>
                </a:solidFill>
                <a:latin typeface="MS PGothic"/>
                <a:ea typeface="MS PGothic"/>
                <a:cs typeface="MS PGothic"/>
                <a:sym typeface="MS PGothic"/>
              </a:rPr>
              <a:t>過去</a:t>
            </a:r>
            <a:r>
              <a:rPr lang="en-US">
                <a:latin typeface="MS PGothic"/>
                <a:ea typeface="MS PGothic"/>
                <a:cs typeface="MS PGothic"/>
                <a:sym typeface="MS PGothic"/>
              </a:rPr>
              <a:t>狀態</a:t>
            </a:r>
            <a:r>
              <a:rPr lang="en-US"/>
              <a:t>  (digitalRead)</a:t>
            </a:r>
            <a:endParaRPr/>
          </a:p>
          <a:p>
            <a:pPr indent="-228600" lvl="0" marL="228600" rtl="0" algn="l">
              <a:lnSpc>
                <a:spcPct val="90000"/>
              </a:lnSpc>
              <a:spcBef>
                <a:spcPts val="1000"/>
              </a:spcBef>
              <a:spcAft>
                <a:spcPts val="0"/>
              </a:spcAft>
              <a:buClr>
                <a:schemeClr val="dk1"/>
              </a:buClr>
              <a:buSzPts val="2800"/>
              <a:buChar char="•"/>
            </a:pPr>
            <a:r>
              <a:rPr lang="en-US"/>
              <a:t>Step 2:  </a:t>
            </a:r>
            <a:r>
              <a:rPr lang="en-US" u="sng">
                <a:solidFill>
                  <a:srgbClr val="FF0000"/>
                </a:solidFill>
              </a:rPr>
              <a:t>A綫</a:t>
            </a:r>
            <a:r>
              <a:rPr lang="en-US">
                <a:solidFill>
                  <a:srgbClr val="FF0000"/>
                </a:solidFill>
                <a:latin typeface="MS PGothic"/>
                <a:ea typeface="MS PGothic"/>
                <a:cs typeface="MS PGothic"/>
                <a:sym typeface="MS PGothic"/>
              </a:rPr>
              <a:t>的中斷程序中</a:t>
            </a:r>
            <a:r>
              <a:rPr lang="en-US">
                <a:solidFill>
                  <a:srgbClr val="FF0000"/>
                </a:solidFill>
              </a:rPr>
              <a:t>:</a:t>
            </a:r>
            <a:endParaRPr/>
          </a:p>
          <a:p>
            <a:pPr indent="-228600" lvl="0" marL="228600" rtl="0" algn="l">
              <a:lnSpc>
                <a:spcPct val="90000"/>
              </a:lnSpc>
              <a:spcBef>
                <a:spcPts val="1000"/>
              </a:spcBef>
              <a:spcAft>
                <a:spcPts val="0"/>
              </a:spcAft>
              <a:buClr>
                <a:schemeClr val="dk1"/>
              </a:buClr>
              <a:buSzPts val="2800"/>
              <a:buChar char="•"/>
            </a:pPr>
            <a:r>
              <a:rPr lang="en-US"/>
              <a:t>Step 2.1:  </a:t>
            </a:r>
            <a:r>
              <a:rPr lang="en-US">
                <a:latin typeface="MS PGothic"/>
                <a:ea typeface="MS PGothic"/>
                <a:cs typeface="MS PGothic"/>
                <a:sym typeface="MS PGothic"/>
              </a:rPr>
              <a:t>判斷是否有信號輸出</a:t>
            </a:r>
            <a:endParaRPr/>
          </a:p>
          <a:p>
            <a:pPr indent="-228600" lvl="0" marL="228600" rtl="0" algn="l">
              <a:lnSpc>
                <a:spcPct val="90000"/>
              </a:lnSpc>
              <a:spcBef>
                <a:spcPts val="1000"/>
              </a:spcBef>
              <a:spcAft>
                <a:spcPts val="0"/>
              </a:spcAft>
              <a:buClr>
                <a:schemeClr val="dk1"/>
              </a:buClr>
              <a:buSzPts val="2800"/>
              <a:buChar char="•"/>
            </a:pPr>
            <a:r>
              <a:rPr lang="en-US"/>
              <a:t>Step 2.2:  判斷B是否跟A一樣 </a:t>
            </a:r>
            <a:endParaRPr/>
          </a:p>
          <a:p>
            <a:pPr indent="-228600" lvl="0" marL="228600" rtl="0" algn="l">
              <a:lnSpc>
                <a:spcPct val="90000"/>
              </a:lnSpc>
              <a:spcBef>
                <a:spcPts val="1000"/>
              </a:spcBef>
              <a:spcAft>
                <a:spcPts val="0"/>
              </a:spcAft>
              <a:buClr>
                <a:schemeClr val="dk1"/>
              </a:buClr>
              <a:buSzPts val="2800"/>
              <a:buChar char="•"/>
            </a:pPr>
            <a:r>
              <a:rPr lang="en-US"/>
              <a:t>Step 2.2.1: </a:t>
            </a:r>
            <a:r>
              <a:rPr lang="en-US">
                <a:latin typeface="MS PGothic"/>
                <a:ea typeface="MS PGothic"/>
                <a:cs typeface="MS PGothic"/>
                <a:sym typeface="MS PGothic"/>
              </a:rPr>
              <a:t>如果不是，那就是順時針，變量數值</a:t>
            </a:r>
            <a:r>
              <a:rPr lang="en-US"/>
              <a:t> + 1</a:t>
            </a:r>
            <a:endParaRPr/>
          </a:p>
          <a:p>
            <a:pPr indent="-228600" lvl="0" marL="228600" rtl="0" algn="l">
              <a:lnSpc>
                <a:spcPct val="90000"/>
              </a:lnSpc>
              <a:spcBef>
                <a:spcPts val="1000"/>
              </a:spcBef>
              <a:spcAft>
                <a:spcPts val="0"/>
              </a:spcAft>
              <a:buClr>
                <a:schemeClr val="dk1"/>
              </a:buClr>
              <a:buSzPts val="2800"/>
              <a:buChar char="•"/>
            </a:pPr>
            <a:r>
              <a:rPr lang="en-US"/>
              <a:t>Step 2.2.2: </a:t>
            </a:r>
            <a:r>
              <a:rPr lang="en-US">
                <a:latin typeface="MS PGothic"/>
                <a:ea typeface="MS PGothic"/>
                <a:cs typeface="MS PGothic"/>
                <a:sym typeface="MS PGothic"/>
              </a:rPr>
              <a:t>如果是，那就是逆時針，變量數值</a:t>
            </a:r>
            <a:r>
              <a:rPr lang="en-US"/>
              <a:t> - 1</a:t>
            </a:r>
            <a:endParaRPr/>
          </a:p>
          <a:p>
            <a:pPr indent="-228600" lvl="0" marL="228600" rtl="0" algn="l">
              <a:lnSpc>
                <a:spcPct val="90000"/>
              </a:lnSpc>
              <a:spcBef>
                <a:spcPts val="1000"/>
              </a:spcBef>
              <a:spcAft>
                <a:spcPts val="0"/>
              </a:spcAft>
              <a:buClr>
                <a:schemeClr val="dk1"/>
              </a:buClr>
              <a:buSzPts val="2800"/>
              <a:buChar char="•"/>
            </a:pPr>
            <a:r>
              <a:rPr lang="en-US"/>
              <a:t>Step 2.3: 用現在的Output A更新過去的Output A狀態</a:t>
            </a:r>
            <a:endParaRPr/>
          </a:p>
        </p:txBody>
      </p:sp>
      <p:pic>
        <p:nvPicPr>
          <p:cNvPr id="213" name="Google Shape;213;p17"/>
          <p:cNvPicPr preferRelativeResize="0"/>
          <p:nvPr/>
        </p:nvPicPr>
        <p:blipFill rotWithShape="1">
          <a:blip r:embed="rId3">
            <a:alphaModFix/>
          </a:blip>
          <a:srcRect b="0" l="0" r="0" t="0"/>
          <a:stretch/>
        </p:blipFill>
        <p:spPr>
          <a:xfrm>
            <a:off x="9087154" y="-523"/>
            <a:ext cx="3102498" cy="19320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S PGothic"/>
              <a:buNone/>
            </a:pPr>
            <a:r>
              <a:rPr lang="en-US">
                <a:latin typeface="MS PGothic"/>
                <a:ea typeface="MS PGothic"/>
                <a:cs typeface="MS PGothic"/>
                <a:sym typeface="MS PGothic"/>
              </a:rPr>
              <a:t>旋轉編碼器輸出編程</a:t>
            </a:r>
            <a:endParaRPr/>
          </a:p>
        </p:txBody>
      </p:sp>
      <p:pic>
        <p:nvPicPr>
          <p:cNvPr descr="A screen shot of a computer code&#10;&#10;Description automatically generated" id="219" name="Google Shape;219;p18"/>
          <p:cNvPicPr preferRelativeResize="0"/>
          <p:nvPr/>
        </p:nvPicPr>
        <p:blipFill rotWithShape="1">
          <a:blip r:embed="rId3">
            <a:alphaModFix/>
          </a:blip>
          <a:srcRect b="0" l="0" r="0" t="0"/>
          <a:stretch/>
        </p:blipFill>
        <p:spPr>
          <a:xfrm>
            <a:off x="7261788" y="2182190"/>
            <a:ext cx="3783715" cy="3535342"/>
          </a:xfrm>
          <a:prstGeom prst="rect">
            <a:avLst/>
          </a:prstGeom>
          <a:noFill/>
          <a:ln>
            <a:noFill/>
          </a:ln>
        </p:spPr>
      </p:pic>
      <p:pic>
        <p:nvPicPr>
          <p:cNvPr descr="A computer code with red and blue text&#10;&#10;Description automatically generated" id="220" name="Google Shape;220;p18"/>
          <p:cNvPicPr preferRelativeResize="0"/>
          <p:nvPr/>
        </p:nvPicPr>
        <p:blipFill rotWithShape="1">
          <a:blip r:embed="rId4">
            <a:alphaModFix/>
          </a:blip>
          <a:srcRect b="0" l="0" r="0" t="0"/>
          <a:stretch/>
        </p:blipFill>
        <p:spPr>
          <a:xfrm>
            <a:off x="1090009" y="2186530"/>
            <a:ext cx="5874031" cy="36616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Resolution(解析度)</a:t>
            </a:r>
            <a:endParaRPr/>
          </a:p>
        </p:txBody>
      </p:sp>
      <p:pic>
        <p:nvPicPr>
          <p:cNvPr descr="A diagram of a diagram&#10;&#10;Description automatically generated" id="226" name="Google Shape;226;p19"/>
          <p:cNvPicPr preferRelativeResize="0"/>
          <p:nvPr>
            <p:ph idx="1" type="body"/>
          </p:nvPr>
        </p:nvPicPr>
        <p:blipFill rotWithShape="1">
          <a:blip r:embed="rId3">
            <a:alphaModFix/>
          </a:blip>
          <a:srcRect b="0" l="11987" r="315" t="52830"/>
          <a:stretch/>
        </p:blipFill>
        <p:spPr>
          <a:xfrm>
            <a:off x="8831616" y="4080315"/>
            <a:ext cx="3065376" cy="2240710"/>
          </a:xfrm>
          <a:prstGeom prst="rect">
            <a:avLst/>
          </a:prstGeom>
          <a:noFill/>
          <a:ln>
            <a:noFill/>
          </a:ln>
        </p:spPr>
      </p:pic>
      <p:pic>
        <p:nvPicPr>
          <p:cNvPr descr="How to Use Rotary Encoder on Arduino Board UNO | by Okmarts quality  industrial online store | Medium" id="227" name="Google Shape;227;p19"/>
          <p:cNvPicPr preferRelativeResize="0"/>
          <p:nvPr/>
        </p:nvPicPr>
        <p:blipFill rotWithShape="1">
          <a:blip r:embed="rId4">
            <a:alphaModFix/>
          </a:blip>
          <a:srcRect b="7460" l="0" r="48659" t="0"/>
          <a:stretch/>
        </p:blipFill>
        <p:spPr>
          <a:xfrm>
            <a:off x="6336903" y="1454851"/>
            <a:ext cx="2488054" cy="1737734"/>
          </a:xfrm>
          <a:prstGeom prst="rect">
            <a:avLst/>
          </a:prstGeom>
          <a:noFill/>
          <a:ln>
            <a:noFill/>
          </a:ln>
        </p:spPr>
      </p:pic>
      <p:sp>
        <p:nvSpPr>
          <p:cNvPr id="228" name="Google Shape;228;p19"/>
          <p:cNvSpPr txBox="1"/>
          <p:nvPr/>
        </p:nvSpPr>
        <p:spPr>
          <a:xfrm>
            <a:off x="835861" y="2012488"/>
            <a:ext cx="5402972" cy="163121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2000"/>
              <a:buFont typeface="Arial"/>
              <a:buChar char="•"/>
            </a:pPr>
            <a:r>
              <a:rPr lang="en-US" sz="2000">
                <a:solidFill>
                  <a:srgbClr val="000000"/>
                </a:solidFill>
                <a:latin typeface="MS PGothic"/>
                <a:ea typeface="MS PGothic"/>
                <a:cs typeface="MS PGothic"/>
                <a:sym typeface="MS PGothic"/>
              </a:rPr>
              <a:t>解</a:t>
            </a:r>
            <a:r>
              <a:rPr lang="en-US" sz="2000">
                <a:solidFill>
                  <a:schemeClr val="dk1"/>
                </a:solidFill>
                <a:latin typeface="MS PGothic"/>
                <a:ea typeface="MS PGothic"/>
                <a:cs typeface="MS PGothic"/>
                <a:sym typeface="MS PGothic"/>
              </a:rPr>
              <a:t>析度是指其輸出的細節或精確度。在一個完整的旋轉中，編碼器可以檢測到多少個不同的位置或步驟。</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MS PGothic"/>
              <a:ea typeface="MS PGothic"/>
              <a:cs typeface="MS PGothic"/>
              <a:sym typeface="MS PGothic"/>
            </a:endParaRPr>
          </a:p>
          <a:p>
            <a:pPr indent="0" lvl="0" marL="0" marR="0" rtl="0" algn="l">
              <a:spcBef>
                <a:spcPts val="0"/>
              </a:spcBef>
              <a:spcAft>
                <a:spcPts val="0"/>
              </a:spcAft>
              <a:buNone/>
            </a:pPr>
            <a:r>
              <a:t/>
            </a:r>
            <a:endParaRPr sz="2000">
              <a:solidFill>
                <a:schemeClr val="dk1"/>
              </a:solidFill>
              <a:latin typeface="MS PGothic"/>
              <a:ea typeface="MS PGothic"/>
              <a:cs typeface="MS PGothic"/>
              <a:sym typeface="MS PGothic"/>
            </a:endParaRPr>
          </a:p>
        </p:txBody>
      </p:sp>
      <p:pic>
        <p:nvPicPr>
          <p:cNvPr descr="A diagram of a diagram&#10;&#10;Description automatically generated" id="229" name="Google Shape;229;p19"/>
          <p:cNvPicPr preferRelativeResize="0"/>
          <p:nvPr/>
        </p:nvPicPr>
        <p:blipFill rotWithShape="1">
          <a:blip r:embed="rId3">
            <a:alphaModFix/>
          </a:blip>
          <a:srcRect b="58661" l="0" r="0" t="-51"/>
          <a:stretch/>
        </p:blipFill>
        <p:spPr>
          <a:xfrm>
            <a:off x="8829685" y="1455029"/>
            <a:ext cx="3055457" cy="1729187"/>
          </a:xfrm>
          <a:prstGeom prst="rect">
            <a:avLst/>
          </a:prstGeom>
          <a:noFill/>
          <a:ln>
            <a:noFill/>
          </a:ln>
        </p:spPr>
      </p:pic>
      <p:pic>
        <p:nvPicPr>
          <p:cNvPr descr="How to Use Rotary Encoder on Arduino Board UNO | by Okmarts quality  industrial online store | Medium" id="230" name="Google Shape;230;p19"/>
          <p:cNvPicPr preferRelativeResize="0"/>
          <p:nvPr/>
        </p:nvPicPr>
        <p:blipFill rotWithShape="1">
          <a:blip r:embed="rId4">
            <a:alphaModFix/>
          </a:blip>
          <a:srcRect b="7460" l="0" r="48659" t="0"/>
          <a:stretch/>
        </p:blipFill>
        <p:spPr>
          <a:xfrm>
            <a:off x="6336902" y="4078446"/>
            <a:ext cx="2488054" cy="1737734"/>
          </a:xfrm>
          <a:prstGeom prst="rect">
            <a:avLst/>
          </a:prstGeom>
          <a:noFill/>
          <a:ln>
            <a:noFill/>
          </a:ln>
        </p:spPr>
      </p:pic>
      <p:sp>
        <p:nvSpPr>
          <p:cNvPr id="231" name="Google Shape;231;p19"/>
          <p:cNvSpPr/>
          <p:nvPr/>
        </p:nvSpPr>
        <p:spPr>
          <a:xfrm>
            <a:off x="6552116" y="1685463"/>
            <a:ext cx="1388962" cy="462987"/>
          </a:xfrm>
          <a:prstGeom prst="curvedDownArrow">
            <a:avLst>
              <a:gd fmla="val 25000" name="adj1"/>
              <a:gd fmla="val 50000" name="adj2"/>
              <a:gd fmla="val 25000" name="adj3"/>
            </a:avLst>
          </a:prstGeom>
          <a:solidFill>
            <a:srgbClr val="00B0F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32" name="Google Shape;232;p19"/>
          <p:cNvSpPr/>
          <p:nvPr/>
        </p:nvSpPr>
        <p:spPr>
          <a:xfrm flipH="1">
            <a:off x="6552115" y="4299411"/>
            <a:ext cx="1379316" cy="434051"/>
          </a:xfrm>
          <a:prstGeom prst="curvedDownArrow">
            <a:avLst>
              <a:gd fmla="val 25000" name="adj1"/>
              <a:gd fmla="val 50000" name="adj2"/>
              <a:gd fmla="val 25000" name="adj3"/>
            </a:avLst>
          </a:prstGeom>
          <a:solidFill>
            <a:srgbClr val="00B0F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33" name="Google Shape;233;p19"/>
          <p:cNvSpPr txBox="1"/>
          <p:nvPr/>
        </p:nvSpPr>
        <p:spPr>
          <a:xfrm>
            <a:off x="6398712" y="1022958"/>
            <a:ext cx="181627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Play"/>
                <a:ea typeface="Play"/>
                <a:cs typeface="Play"/>
                <a:sym typeface="Play"/>
              </a:rPr>
              <a:t>順時針:</a:t>
            </a:r>
            <a:endParaRPr sz="2000">
              <a:solidFill>
                <a:schemeClr val="dk1"/>
              </a:solidFill>
              <a:latin typeface="Play"/>
              <a:ea typeface="Play"/>
              <a:cs typeface="Play"/>
              <a:sym typeface="Play"/>
            </a:endParaRPr>
          </a:p>
        </p:txBody>
      </p:sp>
      <p:sp>
        <p:nvSpPr>
          <p:cNvPr id="234" name="Google Shape;234;p19"/>
          <p:cNvSpPr txBox="1"/>
          <p:nvPr/>
        </p:nvSpPr>
        <p:spPr>
          <a:xfrm>
            <a:off x="6398711" y="3588679"/>
            <a:ext cx="181627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Play"/>
                <a:ea typeface="Play"/>
                <a:cs typeface="Play"/>
                <a:sym typeface="Play"/>
              </a:rPr>
              <a:t>逆時針:</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786871" y="637116"/>
            <a:ext cx="4676839" cy="72178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S PGothic"/>
              <a:buNone/>
            </a:pPr>
            <a:r>
              <a:rPr lang="en-US">
                <a:latin typeface="MS PGothic"/>
                <a:ea typeface="MS PGothic"/>
                <a:cs typeface="MS PGothic"/>
                <a:sym typeface="MS PGothic"/>
              </a:rPr>
              <a:t>Rotary Encoder 旋轉編碼器</a:t>
            </a:r>
            <a:endParaRPr/>
          </a:p>
        </p:txBody>
      </p:sp>
      <p:sp>
        <p:nvSpPr>
          <p:cNvPr id="95" name="Google Shape;95;p2"/>
          <p:cNvSpPr txBox="1"/>
          <p:nvPr>
            <p:ph idx="1" type="body"/>
          </p:nvPr>
        </p:nvSpPr>
        <p:spPr>
          <a:xfrm>
            <a:off x="602757" y="2506736"/>
            <a:ext cx="6980100" cy="47217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Char char="•"/>
            </a:pPr>
            <a:r>
              <a:rPr lang="en-US" sz="2400">
                <a:latin typeface="MS PGothic"/>
                <a:ea typeface="MS PGothic"/>
                <a:cs typeface="MS PGothic"/>
                <a:sym typeface="MS PGothic"/>
              </a:rPr>
              <a:t>感測轉軸旋轉量的資訊</a:t>
            </a:r>
            <a:endParaRPr sz="2400"/>
          </a:p>
          <a:p>
            <a:pPr indent="-342900" lvl="0" marL="342900" rtl="0" algn="l">
              <a:lnSpc>
                <a:spcPct val="90000"/>
              </a:lnSpc>
              <a:spcBef>
                <a:spcPts val="1900"/>
              </a:spcBef>
              <a:spcAft>
                <a:spcPts val="0"/>
              </a:spcAft>
              <a:buClr>
                <a:schemeClr val="dk1"/>
              </a:buClr>
              <a:buSzPts val="2400"/>
              <a:buChar char="•"/>
            </a:pPr>
            <a:r>
              <a:rPr lang="en-US" sz="2400">
                <a:latin typeface="MS PGothic"/>
                <a:ea typeface="MS PGothic"/>
                <a:cs typeface="MS PGothic"/>
                <a:sym typeface="MS PGothic"/>
              </a:rPr>
              <a:t>程式可產生旋轉方向、位置及角度等資訊</a:t>
            </a:r>
            <a:endParaRPr sz="2400">
              <a:latin typeface="MS PGothic"/>
              <a:ea typeface="MS PGothic"/>
              <a:cs typeface="MS PGothic"/>
              <a:sym typeface="MS PGothic"/>
            </a:endParaRPr>
          </a:p>
          <a:p>
            <a:pPr indent="-190500" lvl="0" marL="342900" rtl="0" algn="l">
              <a:lnSpc>
                <a:spcPct val="90000"/>
              </a:lnSpc>
              <a:spcBef>
                <a:spcPts val="1900"/>
              </a:spcBef>
              <a:spcAft>
                <a:spcPts val="0"/>
              </a:spcAft>
              <a:buClr>
                <a:schemeClr val="dk1"/>
              </a:buClr>
              <a:buSzPts val="2400"/>
              <a:buNone/>
            </a:pPr>
            <a:r>
              <a:t/>
            </a:r>
            <a:endParaRPr sz="2400">
              <a:latin typeface="MS PGothic"/>
              <a:ea typeface="MS PGothic"/>
              <a:cs typeface="MS PGothic"/>
              <a:sym typeface="MS PGothic"/>
            </a:endParaRPr>
          </a:p>
          <a:p>
            <a:pPr indent="-215900" lvl="0" marL="342900" rtl="0" algn="l">
              <a:lnSpc>
                <a:spcPct val="90000"/>
              </a:lnSpc>
              <a:spcBef>
                <a:spcPts val="1000"/>
              </a:spcBef>
              <a:spcAft>
                <a:spcPts val="0"/>
              </a:spcAft>
              <a:buClr>
                <a:schemeClr val="dk1"/>
              </a:buClr>
              <a:buSzPts val="2000"/>
              <a:buNone/>
            </a:pPr>
            <a:r>
              <a:t/>
            </a:r>
            <a:endParaRPr sz="2000">
              <a:solidFill>
                <a:srgbClr val="747474"/>
              </a:solidFill>
              <a:latin typeface="MS PGothic"/>
              <a:ea typeface="MS PGothic"/>
              <a:cs typeface="MS PGothic"/>
              <a:sym typeface="MS PGothic"/>
            </a:endParaRPr>
          </a:p>
          <a:p>
            <a:pPr indent="0" lvl="0" marL="0" rtl="0" algn="l">
              <a:lnSpc>
                <a:spcPct val="90000"/>
              </a:lnSpc>
              <a:spcBef>
                <a:spcPts val="1000"/>
              </a:spcBef>
              <a:spcAft>
                <a:spcPts val="0"/>
              </a:spcAft>
              <a:buClr>
                <a:schemeClr val="dk1"/>
              </a:buClr>
              <a:buSzPts val="2400"/>
              <a:buNone/>
            </a:pPr>
            <a:r>
              <a:t/>
            </a:r>
            <a:endParaRPr sz="2400">
              <a:solidFill>
                <a:srgbClr val="747474"/>
              </a:solidFill>
              <a:latin typeface="MS PGothic"/>
              <a:ea typeface="MS PGothic"/>
              <a:cs typeface="MS PGothic"/>
              <a:sym typeface="MS PGothic"/>
            </a:endParaRPr>
          </a:p>
        </p:txBody>
      </p:sp>
      <p:pic>
        <p:nvPicPr>
          <p:cNvPr descr="A close-up of a small electronic device&#10;&#10;Description automatically generated" id="96" name="Google Shape;96;p2"/>
          <p:cNvPicPr preferRelativeResize="0"/>
          <p:nvPr/>
        </p:nvPicPr>
        <p:blipFill rotWithShape="1">
          <a:blip r:embed="rId3">
            <a:alphaModFix/>
          </a:blip>
          <a:srcRect b="0" l="0" r="0" t="0"/>
          <a:stretch/>
        </p:blipFill>
        <p:spPr>
          <a:xfrm>
            <a:off x="8375730" y="2211307"/>
            <a:ext cx="2626488" cy="24257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0"/>
          <p:cNvSpPr/>
          <p:nvPr/>
        </p:nvSpPr>
        <p:spPr>
          <a:xfrm>
            <a:off x="3037559" y="5438380"/>
            <a:ext cx="1837150" cy="887260"/>
          </a:xfrm>
          <a:prstGeom prst="rect">
            <a:avLst/>
          </a:prstGeom>
          <a:solidFill>
            <a:srgbClr val="ED7D3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標記</a:t>
            </a:r>
            <a:endParaRPr b="1" sz="1800">
              <a:solidFill>
                <a:schemeClr val="lt1"/>
              </a:solidFill>
              <a:latin typeface="Arial"/>
              <a:ea typeface="Arial"/>
              <a:cs typeface="Arial"/>
              <a:sym typeface="Arial"/>
            </a:endParaRPr>
          </a:p>
        </p:txBody>
      </p:sp>
      <p:sp>
        <p:nvSpPr>
          <p:cNvPr id="240" name="Google Shape;240;p20"/>
          <p:cNvSpPr/>
          <p:nvPr/>
        </p:nvSpPr>
        <p:spPr>
          <a:xfrm>
            <a:off x="4102272" y="4321477"/>
            <a:ext cx="1837150" cy="887260"/>
          </a:xfrm>
          <a:prstGeom prst="rect">
            <a:avLst/>
          </a:prstGeom>
          <a:solidFill>
            <a:srgbClr val="ED7D3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標記</a:t>
            </a:r>
            <a:endParaRPr b="1" sz="1800">
              <a:solidFill>
                <a:schemeClr val="lt1"/>
              </a:solidFill>
              <a:latin typeface="Arial"/>
              <a:ea typeface="Arial"/>
              <a:cs typeface="Arial"/>
              <a:sym typeface="Arial"/>
            </a:endParaRPr>
          </a:p>
        </p:txBody>
      </p:sp>
      <p:sp>
        <p:nvSpPr>
          <p:cNvPr id="241" name="Google Shape;241;p20"/>
          <p:cNvSpPr/>
          <p:nvPr/>
        </p:nvSpPr>
        <p:spPr>
          <a:xfrm>
            <a:off x="5020848" y="3194135"/>
            <a:ext cx="1837150" cy="887260"/>
          </a:xfrm>
          <a:prstGeom prst="rect">
            <a:avLst/>
          </a:prstGeom>
          <a:solidFill>
            <a:srgbClr val="ED7D3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標記</a:t>
            </a:r>
            <a:endParaRPr b="1" sz="1800">
              <a:solidFill>
                <a:schemeClr val="lt1"/>
              </a:solidFill>
              <a:latin typeface="Arial"/>
              <a:ea typeface="Arial"/>
              <a:cs typeface="Arial"/>
              <a:sym typeface="Arial"/>
            </a:endParaRPr>
          </a:p>
        </p:txBody>
      </p:sp>
      <p:sp>
        <p:nvSpPr>
          <p:cNvPr id="242" name="Google Shape;24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Resolution(解析度) </a:t>
            </a:r>
            <a:r>
              <a:rPr lang="en-US"/>
              <a:t>雙重計算</a:t>
            </a:r>
            <a:endParaRPr/>
          </a:p>
        </p:txBody>
      </p:sp>
      <p:pic>
        <p:nvPicPr>
          <p:cNvPr descr="How to Use Rotary Encoder on Arduino Board UNO | by Okmarts quality  industrial online store | Medium" id="243" name="Google Shape;243;p20"/>
          <p:cNvPicPr preferRelativeResize="0"/>
          <p:nvPr/>
        </p:nvPicPr>
        <p:blipFill rotWithShape="1">
          <a:blip r:embed="rId3">
            <a:alphaModFix/>
          </a:blip>
          <a:srcRect b="7460" l="0" r="48659" t="0"/>
          <a:stretch/>
        </p:blipFill>
        <p:spPr>
          <a:xfrm>
            <a:off x="1065533" y="2227289"/>
            <a:ext cx="2488054" cy="1737734"/>
          </a:xfrm>
          <a:prstGeom prst="rect">
            <a:avLst/>
          </a:prstGeom>
          <a:noFill/>
          <a:ln>
            <a:noFill/>
          </a:ln>
        </p:spPr>
      </p:pic>
      <p:sp>
        <p:nvSpPr>
          <p:cNvPr id="244" name="Google Shape;244;p20"/>
          <p:cNvSpPr/>
          <p:nvPr/>
        </p:nvSpPr>
        <p:spPr>
          <a:xfrm>
            <a:off x="1280746" y="2457901"/>
            <a:ext cx="1388962" cy="462987"/>
          </a:xfrm>
          <a:prstGeom prst="curvedDownArrow">
            <a:avLst>
              <a:gd fmla="val 25000" name="adj1"/>
              <a:gd fmla="val 50000" name="adj2"/>
              <a:gd fmla="val 25000" name="adj3"/>
            </a:avLst>
          </a:prstGeom>
          <a:solidFill>
            <a:srgbClr val="00B0F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20"/>
          <p:cNvSpPr txBox="1"/>
          <p:nvPr/>
        </p:nvSpPr>
        <p:spPr>
          <a:xfrm>
            <a:off x="1127342" y="1795396"/>
            <a:ext cx="181627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Play"/>
                <a:ea typeface="Play"/>
                <a:cs typeface="Play"/>
                <a:sym typeface="Play"/>
              </a:rPr>
              <a:t>順時針:</a:t>
            </a:r>
            <a:endParaRPr sz="2000">
              <a:solidFill>
                <a:schemeClr val="dk1"/>
              </a:solidFill>
              <a:latin typeface="Play"/>
              <a:ea typeface="Play"/>
              <a:cs typeface="Play"/>
              <a:sym typeface="Play"/>
            </a:endParaRPr>
          </a:p>
        </p:txBody>
      </p:sp>
      <p:sp>
        <p:nvSpPr>
          <p:cNvPr id="246" name="Google Shape;246;p20"/>
          <p:cNvSpPr/>
          <p:nvPr/>
        </p:nvSpPr>
        <p:spPr>
          <a:xfrm>
            <a:off x="4227534" y="2275560"/>
            <a:ext cx="490602" cy="501041"/>
          </a:xfrm>
          <a:prstGeom prst="ellipse">
            <a:avLst/>
          </a:prstGeom>
          <a:solidFill>
            <a:srgbClr val="00B05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B</a:t>
            </a:r>
            <a:endParaRPr/>
          </a:p>
        </p:txBody>
      </p:sp>
      <p:sp>
        <p:nvSpPr>
          <p:cNvPr id="247" name="Google Shape;247;p20"/>
          <p:cNvSpPr/>
          <p:nvPr/>
        </p:nvSpPr>
        <p:spPr>
          <a:xfrm>
            <a:off x="5229615" y="2275560"/>
            <a:ext cx="490602" cy="501041"/>
          </a:xfrm>
          <a:prstGeom prst="ellipse">
            <a:avLst/>
          </a:prstGeom>
          <a:solidFill>
            <a:srgbClr val="0070C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A</a:t>
            </a:r>
            <a:endParaRPr/>
          </a:p>
        </p:txBody>
      </p:sp>
      <p:sp>
        <p:nvSpPr>
          <p:cNvPr id="248" name="Google Shape;248;p20"/>
          <p:cNvSpPr/>
          <p:nvPr/>
        </p:nvSpPr>
        <p:spPr>
          <a:xfrm>
            <a:off x="6231698" y="2045917"/>
            <a:ext cx="1837150" cy="887260"/>
          </a:xfrm>
          <a:prstGeom prst="rect">
            <a:avLst/>
          </a:prstGeom>
          <a:solidFill>
            <a:srgbClr val="ED7D3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標記</a:t>
            </a:r>
            <a:endParaRPr b="1" sz="1800">
              <a:solidFill>
                <a:schemeClr val="lt1"/>
              </a:solidFill>
              <a:latin typeface="Arial"/>
              <a:ea typeface="Arial"/>
              <a:cs typeface="Arial"/>
              <a:sym typeface="Arial"/>
            </a:endParaRPr>
          </a:p>
        </p:txBody>
      </p:sp>
      <p:sp>
        <p:nvSpPr>
          <p:cNvPr id="249" name="Google Shape;249;p20"/>
          <p:cNvSpPr/>
          <p:nvPr/>
        </p:nvSpPr>
        <p:spPr>
          <a:xfrm>
            <a:off x="4227534" y="3392463"/>
            <a:ext cx="490602" cy="501041"/>
          </a:xfrm>
          <a:prstGeom prst="ellipse">
            <a:avLst/>
          </a:prstGeom>
          <a:solidFill>
            <a:srgbClr val="00B05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B</a:t>
            </a:r>
            <a:endParaRPr/>
          </a:p>
        </p:txBody>
      </p:sp>
      <p:sp>
        <p:nvSpPr>
          <p:cNvPr id="250" name="Google Shape;250;p20"/>
          <p:cNvSpPr/>
          <p:nvPr/>
        </p:nvSpPr>
        <p:spPr>
          <a:xfrm>
            <a:off x="5229614" y="3392463"/>
            <a:ext cx="490602" cy="501041"/>
          </a:xfrm>
          <a:prstGeom prst="ellipse">
            <a:avLst/>
          </a:prstGeom>
          <a:solidFill>
            <a:srgbClr val="0070C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A</a:t>
            </a:r>
            <a:endParaRPr/>
          </a:p>
        </p:txBody>
      </p:sp>
      <p:sp>
        <p:nvSpPr>
          <p:cNvPr id="251" name="Google Shape;251;p20"/>
          <p:cNvSpPr/>
          <p:nvPr/>
        </p:nvSpPr>
        <p:spPr>
          <a:xfrm>
            <a:off x="4645068" y="1492685"/>
            <a:ext cx="3006246" cy="344465"/>
          </a:xfrm>
          <a:prstGeom prst="leftArrow">
            <a:avLst>
              <a:gd fmla="val 50000" name="adj1"/>
              <a:gd fmla="val 50000" name="adj2"/>
            </a:avLst>
          </a:prstGeom>
          <a:solidFill>
            <a:schemeClr val="lt2"/>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20"/>
          <p:cNvSpPr/>
          <p:nvPr/>
        </p:nvSpPr>
        <p:spPr>
          <a:xfrm>
            <a:off x="4227534" y="4509367"/>
            <a:ext cx="490602" cy="501041"/>
          </a:xfrm>
          <a:prstGeom prst="ellipse">
            <a:avLst/>
          </a:prstGeom>
          <a:solidFill>
            <a:srgbClr val="00B05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B</a:t>
            </a:r>
            <a:endParaRPr/>
          </a:p>
        </p:txBody>
      </p:sp>
      <p:sp>
        <p:nvSpPr>
          <p:cNvPr id="253" name="Google Shape;253;p20"/>
          <p:cNvSpPr/>
          <p:nvPr/>
        </p:nvSpPr>
        <p:spPr>
          <a:xfrm>
            <a:off x="4227534" y="5626271"/>
            <a:ext cx="490602" cy="501041"/>
          </a:xfrm>
          <a:prstGeom prst="ellipse">
            <a:avLst/>
          </a:prstGeom>
          <a:solidFill>
            <a:srgbClr val="00B05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B</a:t>
            </a:r>
            <a:endParaRPr/>
          </a:p>
        </p:txBody>
      </p:sp>
      <p:sp>
        <p:nvSpPr>
          <p:cNvPr id="254" name="Google Shape;254;p20"/>
          <p:cNvSpPr/>
          <p:nvPr/>
        </p:nvSpPr>
        <p:spPr>
          <a:xfrm>
            <a:off x="5229614" y="4509367"/>
            <a:ext cx="490602" cy="501041"/>
          </a:xfrm>
          <a:prstGeom prst="ellipse">
            <a:avLst/>
          </a:prstGeom>
          <a:solidFill>
            <a:srgbClr val="0070C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A</a:t>
            </a:r>
            <a:endParaRPr/>
          </a:p>
        </p:txBody>
      </p:sp>
      <p:sp>
        <p:nvSpPr>
          <p:cNvPr id="255" name="Google Shape;255;p20"/>
          <p:cNvSpPr/>
          <p:nvPr/>
        </p:nvSpPr>
        <p:spPr>
          <a:xfrm>
            <a:off x="5229614" y="5626271"/>
            <a:ext cx="490602" cy="501041"/>
          </a:xfrm>
          <a:prstGeom prst="ellipse">
            <a:avLst/>
          </a:prstGeom>
          <a:solidFill>
            <a:srgbClr val="0070C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A</a:t>
            </a:r>
            <a:endParaRPr/>
          </a:p>
        </p:txBody>
      </p:sp>
      <p:sp>
        <p:nvSpPr>
          <p:cNvPr id="256" name="Google Shape;256;p20"/>
          <p:cNvSpPr/>
          <p:nvPr/>
        </p:nvSpPr>
        <p:spPr>
          <a:xfrm>
            <a:off x="7150273" y="3413342"/>
            <a:ext cx="386219" cy="459287"/>
          </a:xfrm>
          <a:prstGeom prst="leftArrow">
            <a:avLst>
              <a:gd fmla="val 50000" name="adj1"/>
              <a:gd fmla="val 50000" name="adj2"/>
            </a:avLst>
          </a:prstGeom>
          <a:solidFill>
            <a:srgbClr val="FF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7" name="Google Shape;257;p20"/>
          <p:cNvSpPr/>
          <p:nvPr/>
        </p:nvSpPr>
        <p:spPr>
          <a:xfrm>
            <a:off x="6043807" y="5626273"/>
            <a:ext cx="386219" cy="459287"/>
          </a:xfrm>
          <a:prstGeom prst="leftArrow">
            <a:avLst>
              <a:gd fmla="val 50000" name="adj1"/>
              <a:gd fmla="val 50000" name="adj2"/>
            </a:avLst>
          </a:prstGeom>
          <a:solidFill>
            <a:srgbClr val="FF0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screen shot of a computer code&#10;&#10;Description automatically generated" id="258" name="Google Shape;258;p20"/>
          <p:cNvPicPr preferRelativeResize="0"/>
          <p:nvPr/>
        </p:nvPicPr>
        <p:blipFill rotWithShape="1">
          <a:blip r:embed="rId4">
            <a:alphaModFix/>
          </a:blip>
          <a:srcRect b="0" l="0" r="0" t="0"/>
          <a:stretch/>
        </p:blipFill>
        <p:spPr>
          <a:xfrm>
            <a:off x="7752390" y="3100764"/>
            <a:ext cx="3616701" cy="33892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1"/>
          <p:cNvSpPr txBox="1"/>
          <p:nvPr>
            <p:ph type="title"/>
          </p:nvPr>
        </p:nvSpPr>
        <p:spPr>
          <a:xfrm>
            <a:off x="842433" y="6302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t>Encoder (Z綫)編程</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A black cable with white numbers&#10;&#10;Description automatically generated" id="268" name="Google Shape;268;p22"/>
          <p:cNvPicPr preferRelativeResize="0"/>
          <p:nvPr>
            <p:ph idx="1" type="body"/>
          </p:nvPr>
        </p:nvPicPr>
        <p:blipFill rotWithShape="1">
          <a:blip r:embed="rId3">
            <a:alphaModFix/>
          </a:blip>
          <a:srcRect b="0" l="0" r="0" t="0"/>
          <a:stretch/>
        </p:blipFill>
        <p:spPr>
          <a:xfrm>
            <a:off x="2925646" y="2846654"/>
            <a:ext cx="6096000" cy="1961248"/>
          </a:xfrm>
          <a:prstGeom prst="rect">
            <a:avLst/>
          </a:prstGeom>
          <a:noFill/>
          <a:ln>
            <a:noFill/>
          </a:ln>
        </p:spPr>
      </p:pic>
      <p:sp>
        <p:nvSpPr>
          <p:cNvPr id="269" name="Google Shape;26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線路圖</a:t>
            </a:r>
            <a:endParaRPr/>
          </a:p>
        </p:txBody>
      </p:sp>
      <p:graphicFrame>
        <p:nvGraphicFramePr>
          <p:cNvPr id="270" name="Google Shape;270;p22"/>
          <p:cNvGraphicFramePr/>
          <p:nvPr/>
        </p:nvGraphicFramePr>
        <p:xfrm>
          <a:off x="6461342" y="2442575"/>
          <a:ext cx="3000000" cy="3000000"/>
        </p:xfrm>
        <a:graphic>
          <a:graphicData uri="http://schemas.openxmlformats.org/drawingml/2006/table">
            <a:tbl>
              <a:tblPr bandRow="1" firstRow="1">
                <a:noFill/>
                <a:tableStyleId>{31B59B43-5E08-41E2-8A64-9C94BBA6341A}</a:tableStyleId>
              </a:tblPr>
              <a:tblGrid>
                <a:gridCol w="1895675"/>
                <a:gridCol w="1895675"/>
              </a:tblGrid>
              <a:tr h="427975">
                <a:tc>
                  <a:txBody>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Encoder</a:t>
                      </a:r>
                      <a:endParaRPr b="1" sz="1800">
                        <a:solidFill>
                          <a:schemeClr val="lt1"/>
                        </a:solidFill>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800"/>
                        <a:t>Arduino Mega</a:t>
                      </a:r>
                      <a:endParaRPr/>
                    </a:p>
                  </a:txBody>
                  <a:tcPr marT="45725" marB="45725" marR="91450" marL="91450"/>
                </a:tc>
              </a:tr>
              <a:tr h="391025">
                <a:tc>
                  <a:txBody>
                    <a:bodyPr/>
                    <a:lstStyle/>
                    <a:p>
                      <a:pPr indent="0" lvl="0" marL="0" marR="0" rtl="0" algn="l">
                        <a:spcBef>
                          <a:spcPts val="0"/>
                        </a:spcBef>
                        <a:spcAft>
                          <a:spcPts val="0"/>
                        </a:spcAft>
                        <a:buNone/>
                      </a:pPr>
                      <a:r>
                        <a:rPr lang="en-US" sz="1800">
                          <a:latin typeface="Play"/>
                          <a:ea typeface="Play"/>
                          <a:cs typeface="Play"/>
                          <a:sym typeface="Play"/>
                        </a:rPr>
                        <a:t>PIN 1</a:t>
                      </a:r>
                      <a:endParaRPr/>
                    </a:p>
                  </a:txBody>
                  <a:tcPr marT="45725" marB="45725" marR="91450" marL="91450"/>
                </a:tc>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GND</a:t>
                      </a:r>
                      <a:endParaRPr/>
                    </a:p>
                  </a:txBody>
                  <a:tcPr marT="45725" marB="45725" marR="91450" marL="91450"/>
                </a:tc>
              </a:tr>
              <a:tr h="391025">
                <a:tc>
                  <a:txBody>
                    <a:bodyPr/>
                    <a:lstStyle/>
                    <a:p>
                      <a:pPr indent="0" lvl="0" marL="0" marR="0" rtl="0" algn="l">
                        <a:spcBef>
                          <a:spcPts val="0"/>
                        </a:spcBef>
                        <a:spcAft>
                          <a:spcPts val="0"/>
                        </a:spcAft>
                        <a:buNone/>
                      </a:pPr>
                      <a:r>
                        <a:rPr lang="en-US" sz="1800">
                          <a:latin typeface="Play"/>
                          <a:ea typeface="Play"/>
                          <a:cs typeface="Play"/>
                          <a:sym typeface="Play"/>
                        </a:rPr>
                        <a:t>PIN 2</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None/>
                      </a:pPr>
                      <a:r>
                        <a:rPr lang="en-US" sz="1800">
                          <a:latin typeface="Play"/>
                          <a:ea typeface="Play"/>
                          <a:cs typeface="Play"/>
                          <a:sym typeface="Play"/>
                        </a:rPr>
                        <a:t>VCC (3.3 / 5)</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3</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rgbClr val="FF0000"/>
                        </a:buClr>
                        <a:buSzPts val="1800"/>
                        <a:buFont typeface="Play"/>
                        <a:buNone/>
                      </a:pPr>
                      <a:r>
                        <a:rPr lang="en-US" sz="1800">
                          <a:solidFill>
                            <a:srgbClr val="FF0000"/>
                          </a:solidFill>
                          <a:latin typeface="Play"/>
                          <a:ea typeface="Play"/>
                          <a:cs typeface="Play"/>
                          <a:sym typeface="Play"/>
                        </a:rPr>
                        <a:t>Output A (2)</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4</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rgbClr val="FF0000"/>
                        </a:buClr>
                        <a:buSzPts val="1800"/>
                        <a:buFont typeface="Play"/>
                        <a:buNone/>
                      </a:pPr>
                      <a:r>
                        <a:rPr lang="en-US" sz="1800">
                          <a:solidFill>
                            <a:srgbClr val="FF0000"/>
                          </a:solidFill>
                          <a:latin typeface="Play"/>
                          <a:ea typeface="Play"/>
                          <a:cs typeface="Play"/>
                          <a:sym typeface="Play"/>
                        </a:rPr>
                        <a:t>Output B (3)</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5</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rgbClr val="FF0000"/>
                        </a:buClr>
                        <a:buSzPts val="1800"/>
                        <a:buFont typeface="Play"/>
                        <a:buNone/>
                      </a:pPr>
                      <a:r>
                        <a:rPr lang="en-US" sz="1800">
                          <a:solidFill>
                            <a:srgbClr val="FF0000"/>
                          </a:solidFill>
                          <a:latin typeface="Play"/>
                          <a:ea typeface="Play"/>
                          <a:cs typeface="Play"/>
                          <a:sym typeface="Play"/>
                        </a:rPr>
                        <a:t>Output Z (18)</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6</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chemeClr val="dk1"/>
                        </a:buClr>
                        <a:buSzPts val="1800"/>
                        <a:buFont typeface="Play"/>
                        <a:buNone/>
                      </a:pPr>
                      <a:r>
                        <a:rPr lang="en-US" sz="1800">
                          <a:solidFill>
                            <a:schemeClr val="dk1"/>
                          </a:solidFill>
                          <a:latin typeface="Play"/>
                          <a:ea typeface="Play"/>
                          <a:cs typeface="Play"/>
                          <a:sym typeface="Play"/>
                        </a:rPr>
                        <a:t>N/A</a:t>
                      </a:r>
                      <a:endParaRPr/>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背後原理</a:t>
            </a:r>
            <a:endParaRPr/>
          </a:p>
        </p:txBody>
      </p:sp>
      <p:sp>
        <p:nvSpPr>
          <p:cNvPr id="276" name="Google Shape;276;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FF0000"/>
              </a:buClr>
              <a:buSzPct val="100000"/>
              <a:buChar char="•"/>
            </a:pPr>
            <a:r>
              <a:rPr lang="en-US">
                <a:solidFill>
                  <a:srgbClr val="FF0000"/>
                </a:solidFill>
              </a:rPr>
              <a:t>Step 0: 連接Output A 和 Output Z 至中斷程序腳位</a:t>
            </a:r>
            <a:endParaRPr>
              <a:solidFill>
                <a:srgbClr val="FF0000"/>
              </a:solidFill>
            </a:endParaRPr>
          </a:p>
          <a:p>
            <a:pPr indent="-228600" lvl="0" marL="228600" rtl="0" algn="l">
              <a:lnSpc>
                <a:spcPct val="90000"/>
              </a:lnSpc>
              <a:spcBef>
                <a:spcPts val="1000"/>
              </a:spcBef>
              <a:spcAft>
                <a:spcPts val="0"/>
              </a:spcAft>
              <a:buClr>
                <a:schemeClr val="dk1"/>
              </a:buClr>
              <a:buSzPct val="100000"/>
              <a:buChar char="•"/>
            </a:pPr>
            <a:r>
              <a:rPr lang="en-US"/>
              <a:t>Step 1:  讀取Output A的</a:t>
            </a:r>
            <a:r>
              <a:rPr lang="en-US">
                <a:solidFill>
                  <a:srgbClr val="FF0000"/>
                </a:solidFill>
                <a:latin typeface="MS PGothic"/>
                <a:ea typeface="MS PGothic"/>
                <a:cs typeface="MS PGothic"/>
                <a:sym typeface="MS PGothic"/>
              </a:rPr>
              <a:t>初次</a:t>
            </a:r>
            <a:r>
              <a:rPr lang="en-US">
                <a:solidFill>
                  <a:srgbClr val="FF0000"/>
                </a:solidFill>
              </a:rPr>
              <a:t>/</a:t>
            </a:r>
            <a:r>
              <a:rPr lang="en-US">
                <a:solidFill>
                  <a:srgbClr val="FF0000"/>
                </a:solidFill>
                <a:latin typeface="MS PGothic"/>
                <a:ea typeface="MS PGothic"/>
                <a:cs typeface="MS PGothic"/>
                <a:sym typeface="MS PGothic"/>
              </a:rPr>
              <a:t>過去</a:t>
            </a:r>
            <a:r>
              <a:rPr lang="en-US">
                <a:latin typeface="MS PGothic"/>
                <a:ea typeface="MS PGothic"/>
                <a:cs typeface="MS PGothic"/>
                <a:sym typeface="MS PGothic"/>
              </a:rPr>
              <a:t>狀態</a:t>
            </a:r>
            <a:r>
              <a:rPr lang="en-US"/>
              <a:t>  (digitalRead)</a:t>
            </a:r>
            <a:endParaRPr/>
          </a:p>
          <a:p>
            <a:pPr indent="-228600" lvl="0" marL="228600" rtl="0" algn="l">
              <a:lnSpc>
                <a:spcPct val="90000"/>
              </a:lnSpc>
              <a:spcBef>
                <a:spcPts val="1000"/>
              </a:spcBef>
              <a:spcAft>
                <a:spcPts val="0"/>
              </a:spcAft>
              <a:buClr>
                <a:schemeClr val="dk1"/>
              </a:buClr>
              <a:buSzPct val="100000"/>
              <a:buChar char="•"/>
            </a:pPr>
            <a:r>
              <a:rPr lang="en-US"/>
              <a:t>Step 2:  </a:t>
            </a:r>
            <a:r>
              <a:rPr lang="en-US" u="sng">
                <a:solidFill>
                  <a:srgbClr val="FF0000"/>
                </a:solidFill>
              </a:rPr>
              <a:t>A綫</a:t>
            </a:r>
            <a:r>
              <a:rPr lang="en-US">
                <a:solidFill>
                  <a:srgbClr val="FF0000"/>
                </a:solidFill>
                <a:latin typeface="MS PGothic"/>
                <a:ea typeface="MS PGothic"/>
                <a:cs typeface="MS PGothic"/>
                <a:sym typeface="MS PGothic"/>
              </a:rPr>
              <a:t>的中斷程序中</a:t>
            </a:r>
            <a:r>
              <a:rPr lang="en-US">
                <a:solidFill>
                  <a:srgbClr val="FF0000"/>
                </a:solidFill>
              </a:rPr>
              <a:t>:</a:t>
            </a:r>
            <a:endParaRPr/>
          </a:p>
          <a:p>
            <a:pPr indent="-228600" lvl="0" marL="228600" rtl="0" algn="l">
              <a:lnSpc>
                <a:spcPct val="90000"/>
              </a:lnSpc>
              <a:spcBef>
                <a:spcPts val="1000"/>
              </a:spcBef>
              <a:spcAft>
                <a:spcPts val="0"/>
              </a:spcAft>
              <a:buClr>
                <a:schemeClr val="dk1"/>
              </a:buClr>
              <a:buSzPct val="100000"/>
              <a:buChar char="•"/>
            </a:pPr>
            <a:r>
              <a:rPr lang="en-US"/>
              <a:t>Step 2.1:  </a:t>
            </a:r>
            <a:r>
              <a:rPr lang="en-US">
                <a:latin typeface="MS PGothic"/>
                <a:ea typeface="MS PGothic"/>
                <a:cs typeface="MS PGothic"/>
                <a:sym typeface="MS PGothic"/>
              </a:rPr>
              <a:t>判斷是否有信號輸出</a:t>
            </a:r>
            <a:endParaRPr/>
          </a:p>
          <a:p>
            <a:pPr indent="-228600" lvl="0" marL="228600" rtl="0" algn="l">
              <a:lnSpc>
                <a:spcPct val="90000"/>
              </a:lnSpc>
              <a:spcBef>
                <a:spcPts val="1000"/>
              </a:spcBef>
              <a:spcAft>
                <a:spcPts val="0"/>
              </a:spcAft>
              <a:buClr>
                <a:schemeClr val="dk1"/>
              </a:buClr>
              <a:buSzPct val="100000"/>
              <a:buChar char="•"/>
            </a:pPr>
            <a:r>
              <a:rPr lang="en-US"/>
              <a:t>Step 2.2:  判斷B是否跟A一樣 </a:t>
            </a:r>
            <a:endParaRPr/>
          </a:p>
          <a:p>
            <a:pPr indent="-228600" lvl="0" marL="228600" rtl="0" algn="l">
              <a:lnSpc>
                <a:spcPct val="90000"/>
              </a:lnSpc>
              <a:spcBef>
                <a:spcPts val="1000"/>
              </a:spcBef>
              <a:spcAft>
                <a:spcPts val="0"/>
              </a:spcAft>
              <a:buClr>
                <a:schemeClr val="dk1"/>
              </a:buClr>
              <a:buSzPct val="100000"/>
              <a:buChar char="•"/>
            </a:pPr>
            <a:r>
              <a:rPr lang="en-US"/>
              <a:t>Step 2.2.1: </a:t>
            </a:r>
            <a:r>
              <a:rPr lang="en-US">
                <a:latin typeface="MS PGothic"/>
                <a:ea typeface="MS PGothic"/>
                <a:cs typeface="MS PGothic"/>
                <a:sym typeface="MS PGothic"/>
              </a:rPr>
              <a:t>如果不是，那就是順時針，變量數值</a:t>
            </a:r>
            <a:r>
              <a:rPr lang="en-US"/>
              <a:t> + 1</a:t>
            </a:r>
            <a:endParaRPr/>
          </a:p>
          <a:p>
            <a:pPr indent="-228600" lvl="0" marL="228600" rtl="0" algn="l">
              <a:lnSpc>
                <a:spcPct val="90000"/>
              </a:lnSpc>
              <a:spcBef>
                <a:spcPts val="1000"/>
              </a:spcBef>
              <a:spcAft>
                <a:spcPts val="0"/>
              </a:spcAft>
              <a:buClr>
                <a:schemeClr val="dk1"/>
              </a:buClr>
              <a:buSzPct val="100000"/>
              <a:buChar char="•"/>
            </a:pPr>
            <a:r>
              <a:rPr lang="en-US"/>
              <a:t>Step 2.2.2: </a:t>
            </a:r>
            <a:r>
              <a:rPr lang="en-US">
                <a:latin typeface="MS PGothic"/>
                <a:ea typeface="MS PGothic"/>
                <a:cs typeface="MS PGothic"/>
                <a:sym typeface="MS PGothic"/>
              </a:rPr>
              <a:t>如果是，那就是逆時針，變量數值</a:t>
            </a:r>
            <a:r>
              <a:rPr lang="en-US"/>
              <a:t> - 1</a:t>
            </a:r>
            <a:endParaRPr/>
          </a:p>
          <a:p>
            <a:pPr indent="-228600" lvl="0" marL="228600" rtl="0" algn="l">
              <a:lnSpc>
                <a:spcPct val="90000"/>
              </a:lnSpc>
              <a:spcBef>
                <a:spcPts val="1000"/>
              </a:spcBef>
              <a:spcAft>
                <a:spcPts val="0"/>
              </a:spcAft>
              <a:buClr>
                <a:schemeClr val="dk1"/>
              </a:buClr>
              <a:buSzPct val="100000"/>
              <a:buChar char="•"/>
            </a:pPr>
            <a:r>
              <a:rPr lang="en-US"/>
              <a:t>Step 2.3: 用現在的Output A更新過去的Output A狀態</a:t>
            </a:r>
            <a:endParaRPr/>
          </a:p>
          <a:p>
            <a:pPr indent="-228600" lvl="0" marL="228600" rtl="0" algn="l">
              <a:lnSpc>
                <a:spcPct val="90000"/>
              </a:lnSpc>
              <a:spcBef>
                <a:spcPts val="1000"/>
              </a:spcBef>
              <a:spcAft>
                <a:spcPts val="0"/>
              </a:spcAft>
              <a:buClr>
                <a:schemeClr val="dk1"/>
              </a:buClr>
              <a:buSzPct val="100000"/>
              <a:buChar char="•"/>
            </a:pPr>
            <a:r>
              <a:rPr lang="en-US"/>
              <a:t>Step 3: </a:t>
            </a:r>
            <a:r>
              <a:rPr lang="en-US">
                <a:solidFill>
                  <a:srgbClr val="FF0000"/>
                </a:solidFill>
              </a:rPr>
              <a:t>Z綫的中斷程序中:</a:t>
            </a:r>
            <a:endParaRPr/>
          </a:p>
          <a:p>
            <a:pPr indent="-228600" lvl="0" marL="228600" rtl="0" algn="l">
              <a:lnSpc>
                <a:spcPct val="90000"/>
              </a:lnSpc>
              <a:spcBef>
                <a:spcPts val="1000"/>
              </a:spcBef>
              <a:spcAft>
                <a:spcPts val="0"/>
              </a:spcAft>
              <a:buClr>
                <a:schemeClr val="dk1"/>
              </a:buClr>
              <a:buSzPct val="100000"/>
              <a:buChar char="•"/>
            </a:pPr>
            <a:r>
              <a:rPr lang="en-US"/>
              <a:t>Step 3.1: </a:t>
            </a:r>
            <a:r>
              <a:rPr lang="en-US">
                <a:latin typeface="MS PGothic"/>
                <a:ea typeface="MS PGothic"/>
                <a:cs typeface="MS PGothic"/>
                <a:sym typeface="MS PGothic"/>
              </a:rPr>
              <a:t>只需要展示輸出</a:t>
            </a:r>
            <a:endParaRPr/>
          </a:p>
        </p:txBody>
      </p:sp>
      <p:pic>
        <p:nvPicPr>
          <p:cNvPr id="277" name="Google Shape;277;p23"/>
          <p:cNvPicPr preferRelativeResize="0"/>
          <p:nvPr/>
        </p:nvPicPr>
        <p:blipFill rotWithShape="1">
          <a:blip r:embed="rId3">
            <a:alphaModFix/>
          </a:blip>
          <a:srcRect b="0" l="0" r="0" t="0"/>
          <a:stretch/>
        </p:blipFill>
        <p:spPr>
          <a:xfrm>
            <a:off x="9087154" y="-523"/>
            <a:ext cx="3102498" cy="193200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Z綫編程</a:t>
            </a:r>
            <a:endParaRPr/>
          </a:p>
        </p:txBody>
      </p:sp>
      <p:pic>
        <p:nvPicPr>
          <p:cNvPr descr="A screenshot of a computer program&#10;&#10;Description automatically generated" id="283" name="Google Shape;283;p24"/>
          <p:cNvPicPr preferRelativeResize="0"/>
          <p:nvPr>
            <p:ph idx="1" type="body"/>
          </p:nvPr>
        </p:nvPicPr>
        <p:blipFill rotWithShape="1">
          <a:blip r:embed="rId3">
            <a:alphaModFix/>
          </a:blip>
          <a:srcRect b="0" l="0" r="0" t="0"/>
          <a:stretch/>
        </p:blipFill>
        <p:spPr>
          <a:xfrm>
            <a:off x="1306010" y="1613412"/>
            <a:ext cx="6097928" cy="4332066"/>
          </a:xfrm>
          <a:prstGeom prst="rect">
            <a:avLst/>
          </a:prstGeom>
          <a:noFill/>
          <a:ln>
            <a:noFill/>
          </a:ln>
        </p:spPr>
      </p:pic>
      <p:pic>
        <p:nvPicPr>
          <p:cNvPr descr="A screenshot of a computer program&#10;&#10;Description automatically generated" id="284" name="Google Shape;284;p24"/>
          <p:cNvPicPr preferRelativeResize="0"/>
          <p:nvPr/>
        </p:nvPicPr>
        <p:blipFill rotWithShape="1">
          <a:blip r:embed="rId4">
            <a:alphaModFix/>
          </a:blip>
          <a:srcRect b="0" l="0" r="0" t="0"/>
          <a:stretch/>
        </p:blipFill>
        <p:spPr>
          <a:xfrm>
            <a:off x="7835759" y="1613884"/>
            <a:ext cx="3590683" cy="4450104"/>
          </a:xfrm>
          <a:prstGeom prst="rect">
            <a:avLst/>
          </a:prstGeom>
          <a:noFill/>
          <a:ln>
            <a:noFill/>
          </a:ln>
        </p:spPr>
      </p:pic>
      <p:pic>
        <p:nvPicPr>
          <p:cNvPr id="285" name="Google Shape;285;p24"/>
          <p:cNvPicPr preferRelativeResize="0"/>
          <p:nvPr/>
        </p:nvPicPr>
        <p:blipFill>
          <a:blip r:embed="rId5">
            <a:alphaModFix/>
          </a:blip>
          <a:stretch>
            <a:fillRect/>
          </a:stretch>
        </p:blipFill>
        <p:spPr>
          <a:xfrm>
            <a:off x="5003575" y="4083138"/>
            <a:ext cx="371475" cy="219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5"/>
          <p:cNvSpPr txBox="1"/>
          <p:nvPr>
            <p:ph type="title"/>
          </p:nvPr>
        </p:nvSpPr>
        <p:spPr>
          <a:xfrm>
            <a:off x="842433" y="6302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t>由Encoder輸出轉換至角度</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A black cable with white numbers&#10;&#10;Description automatically generated" id="295" name="Google Shape;295;p26"/>
          <p:cNvPicPr preferRelativeResize="0"/>
          <p:nvPr>
            <p:ph idx="1" type="body"/>
          </p:nvPr>
        </p:nvPicPr>
        <p:blipFill rotWithShape="1">
          <a:blip r:embed="rId3">
            <a:alphaModFix/>
          </a:blip>
          <a:srcRect b="0" l="0" r="0" t="0"/>
          <a:stretch/>
        </p:blipFill>
        <p:spPr>
          <a:xfrm>
            <a:off x="2925646" y="2846654"/>
            <a:ext cx="6096000" cy="1961248"/>
          </a:xfrm>
          <a:prstGeom prst="rect">
            <a:avLst/>
          </a:prstGeom>
          <a:noFill/>
          <a:ln>
            <a:noFill/>
          </a:ln>
        </p:spPr>
      </p:pic>
      <p:sp>
        <p:nvSpPr>
          <p:cNvPr id="296" name="Google Shape;29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線路圖</a:t>
            </a:r>
            <a:endParaRPr/>
          </a:p>
        </p:txBody>
      </p:sp>
      <p:graphicFrame>
        <p:nvGraphicFramePr>
          <p:cNvPr id="297" name="Google Shape;297;p26"/>
          <p:cNvGraphicFramePr/>
          <p:nvPr/>
        </p:nvGraphicFramePr>
        <p:xfrm>
          <a:off x="6461342" y="2442575"/>
          <a:ext cx="3000000" cy="3000000"/>
        </p:xfrm>
        <a:graphic>
          <a:graphicData uri="http://schemas.openxmlformats.org/drawingml/2006/table">
            <a:tbl>
              <a:tblPr bandRow="1" firstRow="1">
                <a:noFill/>
                <a:tableStyleId>{31B59B43-5E08-41E2-8A64-9C94BBA6341A}</a:tableStyleId>
              </a:tblPr>
              <a:tblGrid>
                <a:gridCol w="1895675"/>
                <a:gridCol w="1895675"/>
              </a:tblGrid>
              <a:tr h="427975">
                <a:tc>
                  <a:txBody>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Encoder</a:t>
                      </a:r>
                      <a:endParaRPr b="1" sz="1800">
                        <a:solidFill>
                          <a:schemeClr val="lt1"/>
                        </a:solidFill>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800"/>
                        <a:t>Arduino Mega</a:t>
                      </a:r>
                      <a:endParaRPr/>
                    </a:p>
                  </a:txBody>
                  <a:tcPr marT="45725" marB="45725" marR="91450" marL="91450"/>
                </a:tc>
              </a:tr>
              <a:tr h="391025">
                <a:tc>
                  <a:txBody>
                    <a:bodyPr/>
                    <a:lstStyle/>
                    <a:p>
                      <a:pPr indent="0" lvl="0" marL="0" marR="0" rtl="0" algn="l">
                        <a:spcBef>
                          <a:spcPts val="0"/>
                        </a:spcBef>
                        <a:spcAft>
                          <a:spcPts val="0"/>
                        </a:spcAft>
                        <a:buNone/>
                      </a:pPr>
                      <a:r>
                        <a:rPr lang="en-US" sz="1800">
                          <a:latin typeface="Play"/>
                          <a:ea typeface="Play"/>
                          <a:cs typeface="Play"/>
                          <a:sym typeface="Play"/>
                        </a:rPr>
                        <a:t>PIN 1</a:t>
                      </a:r>
                      <a:endParaRPr/>
                    </a:p>
                  </a:txBody>
                  <a:tcPr marT="45725" marB="45725" marR="91450" marL="91450"/>
                </a:tc>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GND</a:t>
                      </a:r>
                      <a:endParaRPr/>
                    </a:p>
                  </a:txBody>
                  <a:tcPr marT="45725" marB="45725" marR="91450" marL="91450"/>
                </a:tc>
              </a:tr>
              <a:tr h="391025">
                <a:tc>
                  <a:txBody>
                    <a:bodyPr/>
                    <a:lstStyle/>
                    <a:p>
                      <a:pPr indent="0" lvl="0" marL="0" marR="0" rtl="0" algn="l">
                        <a:spcBef>
                          <a:spcPts val="0"/>
                        </a:spcBef>
                        <a:spcAft>
                          <a:spcPts val="0"/>
                        </a:spcAft>
                        <a:buNone/>
                      </a:pPr>
                      <a:r>
                        <a:rPr lang="en-US" sz="1800">
                          <a:latin typeface="Play"/>
                          <a:ea typeface="Play"/>
                          <a:cs typeface="Play"/>
                          <a:sym typeface="Play"/>
                        </a:rPr>
                        <a:t>PIN 2</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None/>
                      </a:pPr>
                      <a:r>
                        <a:rPr lang="en-US" sz="1800">
                          <a:latin typeface="Play"/>
                          <a:ea typeface="Play"/>
                          <a:cs typeface="Play"/>
                          <a:sym typeface="Play"/>
                        </a:rPr>
                        <a:t>VCC (3.3 / 5)</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3</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rgbClr val="FF0000"/>
                        </a:buClr>
                        <a:buSzPts val="1800"/>
                        <a:buFont typeface="Play"/>
                        <a:buNone/>
                      </a:pPr>
                      <a:r>
                        <a:rPr lang="en-US" sz="1800">
                          <a:solidFill>
                            <a:srgbClr val="FF0000"/>
                          </a:solidFill>
                          <a:latin typeface="Play"/>
                          <a:ea typeface="Play"/>
                          <a:cs typeface="Play"/>
                          <a:sym typeface="Play"/>
                        </a:rPr>
                        <a:t>Output A (2)</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4</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rgbClr val="FF0000"/>
                        </a:buClr>
                        <a:buSzPts val="1800"/>
                        <a:buFont typeface="Play"/>
                        <a:buNone/>
                      </a:pPr>
                      <a:r>
                        <a:rPr lang="en-US" sz="1800">
                          <a:solidFill>
                            <a:srgbClr val="FF0000"/>
                          </a:solidFill>
                          <a:latin typeface="Play"/>
                          <a:ea typeface="Play"/>
                          <a:cs typeface="Play"/>
                          <a:sym typeface="Play"/>
                        </a:rPr>
                        <a:t>Output B (3)</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5</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rgbClr val="FF0000"/>
                        </a:buClr>
                        <a:buSzPts val="1800"/>
                        <a:buFont typeface="Play"/>
                        <a:buNone/>
                      </a:pPr>
                      <a:r>
                        <a:rPr lang="en-US" sz="1800">
                          <a:solidFill>
                            <a:srgbClr val="FF0000"/>
                          </a:solidFill>
                          <a:latin typeface="Play"/>
                          <a:ea typeface="Play"/>
                          <a:cs typeface="Play"/>
                          <a:sym typeface="Play"/>
                        </a:rPr>
                        <a:t>N/A</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6</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chemeClr val="dk1"/>
                        </a:buClr>
                        <a:buSzPts val="1800"/>
                        <a:buFont typeface="Play"/>
                        <a:buNone/>
                      </a:pPr>
                      <a:r>
                        <a:rPr lang="en-US" sz="1800">
                          <a:solidFill>
                            <a:schemeClr val="dk1"/>
                          </a:solidFill>
                          <a:latin typeface="Play"/>
                          <a:ea typeface="Play"/>
                          <a:cs typeface="Play"/>
                          <a:sym typeface="Play"/>
                        </a:rPr>
                        <a:t>N/A</a:t>
                      </a:r>
                      <a:endParaRPr/>
                    </a:p>
                  </a:txBody>
                  <a:tcPr marT="45725" marB="45725" marR="91450" marL="91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部分程式</a:t>
            </a:r>
            <a:endParaRPr/>
          </a:p>
        </p:txBody>
      </p:sp>
      <p:pic>
        <p:nvPicPr>
          <p:cNvPr descr="A screenshot of a computer program&#10;&#10;Description automatically generated" id="303" name="Google Shape;303;p27"/>
          <p:cNvPicPr preferRelativeResize="0"/>
          <p:nvPr/>
        </p:nvPicPr>
        <p:blipFill rotWithShape="1">
          <a:blip r:embed="rId3">
            <a:alphaModFix/>
          </a:blip>
          <a:srcRect b="0" l="0" r="0" t="0"/>
          <a:stretch/>
        </p:blipFill>
        <p:spPr>
          <a:xfrm>
            <a:off x="1368078" y="1993074"/>
            <a:ext cx="5958996" cy="3571222"/>
          </a:xfrm>
          <a:prstGeom prst="rect">
            <a:avLst/>
          </a:prstGeom>
          <a:noFill/>
          <a:ln>
            <a:noFill/>
          </a:ln>
        </p:spPr>
      </p:pic>
      <p:pic>
        <p:nvPicPr>
          <p:cNvPr descr="A screenshot of a computer program&#10;&#10;Description automatically generated" id="304" name="Google Shape;304;p27"/>
          <p:cNvPicPr preferRelativeResize="0"/>
          <p:nvPr/>
        </p:nvPicPr>
        <p:blipFill rotWithShape="1">
          <a:blip r:embed="rId4">
            <a:alphaModFix/>
          </a:blip>
          <a:srcRect b="0" l="0" r="0" t="0"/>
          <a:stretch/>
        </p:blipFill>
        <p:spPr>
          <a:xfrm>
            <a:off x="7421149" y="1276548"/>
            <a:ext cx="3362194" cy="5004278"/>
          </a:xfrm>
          <a:prstGeom prst="rect">
            <a:avLst/>
          </a:prstGeom>
          <a:noFill/>
          <a:ln>
            <a:noFill/>
          </a:ln>
        </p:spPr>
      </p:pic>
      <p:pic>
        <p:nvPicPr>
          <p:cNvPr id="305" name="Google Shape;305;p27"/>
          <p:cNvPicPr preferRelativeResize="0"/>
          <p:nvPr/>
        </p:nvPicPr>
        <p:blipFill rotWithShape="1">
          <a:blip r:embed="rId5">
            <a:alphaModFix/>
          </a:blip>
          <a:srcRect b="0" l="0" r="0" t="0"/>
          <a:stretch/>
        </p:blipFill>
        <p:spPr>
          <a:xfrm>
            <a:off x="8817801" y="2324166"/>
            <a:ext cx="381000" cy="195066"/>
          </a:xfrm>
          <a:prstGeom prst="rect">
            <a:avLst/>
          </a:prstGeom>
          <a:noFill/>
          <a:ln>
            <a:noFill/>
          </a:ln>
        </p:spPr>
      </p:pic>
      <p:pic>
        <p:nvPicPr>
          <p:cNvPr id="306" name="Google Shape;306;p27"/>
          <p:cNvPicPr preferRelativeResize="0"/>
          <p:nvPr/>
        </p:nvPicPr>
        <p:blipFill rotWithShape="1">
          <a:blip r:embed="rId5">
            <a:alphaModFix/>
          </a:blip>
          <a:srcRect b="0" l="0" r="0" t="0"/>
          <a:stretch/>
        </p:blipFill>
        <p:spPr>
          <a:xfrm>
            <a:off x="8838678" y="2512056"/>
            <a:ext cx="527136" cy="195066"/>
          </a:xfrm>
          <a:prstGeom prst="rect">
            <a:avLst/>
          </a:prstGeom>
          <a:noFill/>
          <a:ln>
            <a:noFill/>
          </a:ln>
        </p:spPr>
      </p:pic>
      <p:pic>
        <p:nvPicPr>
          <p:cNvPr id="307" name="Google Shape;307;p27"/>
          <p:cNvPicPr preferRelativeResize="0"/>
          <p:nvPr/>
        </p:nvPicPr>
        <p:blipFill rotWithShape="1">
          <a:blip r:embed="rId5">
            <a:alphaModFix/>
          </a:blip>
          <a:srcRect b="0" l="0" r="0" t="0"/>
          <a:stretch/>
        </p:blipFill>
        <p:spPr>
          <a:xfrm>
            <a:off x="8838678" y="3357563"/>
            <a:ext cx="381000" cy="142875"/>
          </a:xfrm>
          <a:prstGeom prst="rect">
            <a:avLst/>
          </a:prstGeom>
          <a:noFill/>
          <a:ln>
            <a:noFill/>
          </a:ln>
        </p:spPr>
      </p:pic>
      <p:pic>
        <p:nvPicPr>
          <p:cNvPr id="308" name="Google Shape;308;p27"/>
          <p:cNvPicPr preferRelativeResize="0"/>
          <p:nvPr/>
        </p:nvPicPr>
        <p:blipFill rotWithShape="1">
          <a:blip r:embed="rId5">
            <a:alphaModFix/>
          </a:blip>
          <a:srcRect b="0" l="0" r="0" t="0"/>
          <a:stretch/>
        </p:blipFill>
        <p:spPr>
          <a:xfrm>
            <a:off x="8838679" y="3628961"/>
            <a:ext cx="548012" cy="15331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部分程式</a:t>
            </a:r>
            <a:endParaRPr/>
          </a:p>
        </p:txBody>
      </p:sp>
      <p:pic>
        <p:nvPicPr>
          <p:cNvPr descr="A computer code with text&#10;&#10;Description automatically generated" id="314" name="Google Shape;314;p28"/>
          <p:cNvPicPr preferRelativeResize="0"/>
          <p:nvPr/>
        </p:nvPicPr>
        <p:blipFill rotWithShape="1">
          <a:blip r:embed="rId3">
            <a:alphaModFix/>
          </a:blip>
          <a:srcRect b="0" l="0" r="0" t="0"/>
          <a:stretch/>
        </p:blipFill>
        <p:spPr>
          <a:xfrm>
            <a:off x="2320773" y="2276541"/>
            <a:ext cx="7038975" cy="2670261"/>
          </a:xfrm>
          <a:prstGeom prst="rect">
            <a:avLst/>
          </a:prstGeom>
          <a:noFill/>
          <a:ln>
            <a:noFill/>
          </a:ln>
        </p:spPr>
      </p:pic>
      <p:pic>
        <p:nvPicPr>
          <p:cNvPr id="315" name="Google Shape;315;p28"/>
          <p:cNvPicPr preferRelativeResize="0"/>
          <p:nvPr/>
        </p:nvPicPr>
        <p:blipFill rotWithShape="1">
          <a:blip r:embed="rId4">
            <a:alphaModFix/>
          </a:blip>
          <a:srcRect b="0" l="0" r="0" t="0"/>
          <a:stretch/>
        </p:blipFill>
        <p:spPr>
          <a:xfrm>
            <a:off x="5211676" y="3055764"/>
            <a:ext cx="2812484" cy="276746"/>
          </a:xfrm>
          <a:prstGeom prst="rect">
            <a:avLst/>
          </a:prstGeom>
          <a:noFill/>
          <a:ln>
            <a:noFill/>
          </a:ln>
        </p:spPr>
      </p:pic>
      <p:pic>
        <p:nvPicPr>
          <p:cNvPr id="316" name="Google Shape;316;p28"/>
          <p:cNvPicPr preferRelativeResize="0"/>
          <p:nvPr/>
        </p:nvPicPr>
        <p:blipFill rotWithShape="1">
          <a:blip r:embed="rId4">
            <a:alphaModFix/>
          </a:blip>
          <a:srcRect b="0" l="0" r="0" t="0"/>
          <a:stretch/>
        </p:blipFill>
        <p:spPr>
          <a:xfrm>
            <a:off x="4888086" y="4110038"/>
            <a:ext cx="432538" cy="287184"/>
          </a:xfrm>
          <a:prstGeom prst="rect">
            <a:avLst/>
          </a:prstGeom>
          <a:noFill/>
          <a:ln>
            <a:noFill/>
          </a:ln>
        </p:spPr>
      </p:pic>
      <p:pic>
        <p:nvPicPr>
          <p:cNvPr id="317" name="Google Shape;317;p28"/>
          <p:cNvPicPr preferRelativeResize="0"/>
          <p:nvPr/>
        </p:nvPicPr>
        <p:blipFill rotWithShape="1">
          <a:blip r:embed="rId4">
            <a:alphaModFix/>
          </a:blip>
          <a:srcRect b="0" l="0" r="0" t="0"/>
          <a:stretch/>
        </p:blipFill>
        <p:spPr>
          <a:xfrm>
            <a:off x="5848415" y="4099600"/>
            <a:ext cx="3136073" cy="30806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Map Function (等比映射)</a:t>
            </a:r>
            <a:endParaRPr/>
          </a:p>
        </p:txBody>
      </p:sp>
      <p:sp>
        <p:nvSpPr>
          <p:cNvPr id="323" name="Google Shape;323;p31"/>
          <p:cNvSpPr txBox="1"/>
          <p:nvPr>
            <p:ph idx="1" type="body"/>
          </p:nvPr>
        </p:nvSpPr>
        <p:spPr>
          <a:xfrm>
            <a:off x="838200" y="1825625"/>
            <a:ext cx="685619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400"/>
              <a:buNone/>
            </a:pPr>
            <a:r>
              <a:rPr lang="en-US" sz="2400">
                <a:solidFill>
                  <a:srgbClr val="000000"/>
                </a:solidFill>
                <a:latin typeface="MS PGothic"/>
                <a:ea typeface="MS PGothic"/>
                <a:cs typeface="MS PGothic"/>
                <a:sym typeface="MS PGothic"/>
              </a:rPr>
              <a:t>某一數值從一個區間等比映射到一個新的區間</a:t>
            </a:r>
            <a:endParaRPr/>
          </a:p>
          <a:p>
            <a:pPr indent="-101600" lvl="0" marL="228600" rtl="0" algn="l">
              <a:lnSpc>
                <a:spcPct val="90000"/>
              </a:lnSpc>
              <a:spcBef>
                <a:spcPts val="1000"/>
              </a:spcBef>
              <a:spcAft>
                <a:spcPts val="0"/>
              </a:spcAft>
              <a:buClr>
                <a:schemeClr val="dk1"/>
              </a:buClr>
              <a:buSzPts val="2000"/>
              <a:buNone/>
            </a:pPr>
            <a:r>
              <a:t/>
            </a:r>
            <a:endParaRPr sz="2000">
              <a:solidFill>
                <a:srgbClr val="000000"/>
              </a:solidFill>
            </a:endParaRPr>
          </a:p>
          <a:p>
            <a:pPr indent="-101600" lvl="0" marL="22860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0" lvl="0" marL="0" rtl="0" algn="l">
              <a:lnSpc>
                <a:spcPct val="100000"/>
              </a:lnSpc>
              <a:spcBef>
                <a:spcPts val="1500"/>
              </a:spcBef>
              <a:spcAft>
                <a:spcPts val="0"/>
              </a:spcAft>
              <a:buClr>
                <a:schemeClr val="dk1"/>
              </a:buClr>
              <a:buSzPts val="2400"/>
              <a:buNone/>
            </a:pPr>
            <a:r>
              <a:rPr lang="en-US" sz="2400">
                <a:latin typeface="MS PGothic"/>
                <a:ea typeface="MS PGothic"/>
                <a:cs typeface="MS PGothic"/>
                <a:sym typeface="MS PGothic"/>
              </a:rPr>
              <a:t>Val： 要映射的值</a:t>
            </a:r>
            <a:br>
              <a:rPr lang="en-US" sz="2400">
                <a:latin typeface="MS PGothic"/>
                <a:ea typeface="MS PGothic"/>
                <a:cs typeface="MS PGothic"/>
                <a:sym typeface="MS PGothic"/>
              </a:rPr>
            </a:br>
            <a:r>
              <a:rPr lang="en-US" sz="2400">
                <a:latin typeface="MS PGothic"/>
                <a:ea typeface="MS PGothic"/>
                <a:cs typeface="MS PGothic"/>
                <a:sym typeface="MS PGothic"/>
              </a:rPr>
              <a:t>in_min：  映射前區間最小值 (Eg: 0）</a:t>
            </a:r>
            <a:br>
              <a:rPr lang="en-US" sz="2400">
                <a:latin typeface="MS PGothic"/>
                <a:ea typeface="MS PGothic"/>
                <a:cs typeface="MS PGothic"/>
                <a:sym typeface="MS PGothic"/>
              </a:rPr>
            </a:br>
            <a:r>
              <a:rPr lang="en-US" sz="2400">
                <a:latin typeface="MS PGothic"/>
                <a:ea typeface="MS PGothic"/>
                <a:cs typeface="MS PGothic"/>
                <a:sym typeface="MS PGothic"/>
              </a:rPr>
              <a:t>in_max： 映射前區間最大值 （Eg: 1023）</a:t>
            </a:r>
            <a:br>
              <a:rPr lang="en-US" sz="2400">
                <a:latin typeface="MS PGothic"/>
                <a:ea typeface="MS PGothic"/>
                <a:cs typeface="MS PGothic"/>
                <a:sym typeface="MS PGothic"/>
              </a:rPr>
            </a:br>
            <a:r>
              <a:rPr lang="en-US" sz="2400">
                <a:latin typeface="MS PGothic"/>
                <a:ea typeface="MS PGothic"/>
                <a:cs typeface="MS PGothic"/>
                <a:sym typeface="MS PGothic"/>
              </a:rPr>
              <a:t>out_min：映射後區間最小值 (Eg: 0)</a:t>
            </a:r>
            <a:br>
              <a:rPr lang="en-US" sz="2400">
                <a:latin typeface="MS PGothic"/>
                <a:ea typeface="MS PGothic"/>
                <a:cs typeface="MS PGothic"/>
                <a:sym typeface="MS PGothic"/>
              </a:rPr>
            </a:br>
            <a:r>
              <a:rPr lang="en-US" sz="2400">
                <a:latin typeface="MS PGothic"/>
                <a:ea typeface="MS PGothic"/>
                <a:cs typeface="MS PGothic"/>
                <a:sym typeface="MS PGothic"/>
              </a:rPr>
              <a:t>out_max 映射後區間最大值 (Eg: 255)</a:t>
            </a:r>
            <a:endParaRPr sz="2400"/>
          </a:p>
          <a:p>
            <a:pPr indent="-215900" lvl="0" marL="342900" rtl="0" algn="l">
              <a:lnSpc>
                <a:spcPct val="90000"/>
              </a:lnSpc>
              <a:spcBef>
                <a:spcPts val="1000"/>
              </a:spcBef>
              <a:spcAft>
                <a:spcPts val="0"/>
              </a:spcAft>
              <a:buClr>
                <a:schemeClr val="dk1"/>
              </a:buClr>
              <a:buSzPts val="2000"/>
              <a:buNone/>
            </a:pPr>
            <a:r>
              <a:t/>
            </a:r>
            <a:endParaRPr sz="2000">
              <a:solidFill>
                <a:srgbClr val="000000"/>
              </a:solidFill>
              <a:latin typeface="MS PGothic"/>
              <a:ea typeface="MS PGothic"/>
              <a:cs typeface="MS PGothic"/>
              <a:sym typeface="MS PGothic"/>
            </a:endParaRPr>
          </a:p>
          <a:p>
            <a:pPr indent="0" lvl="0" marL="0" rtl="0" algn="l">
              <a:lnSpc>
                <a:spcPct val="90000"/>
              </a:lnSpc>
              <a:spcBef>
                <a:spcPts val="1000"/>
              </a:spcBef>
              <a:spcAft>
                <a:spcPts val="0"/>
              </a:spcAft>
              <a:buClr>
                <a:schemeClr val="dk1"/>
              </a:buClr>
              <a:buSzPts val="2000"/>
              <a:buNone/>
            </a:pPr>
            <a:r>
              <a:t/>
            </a:r>
            <a:endParaRPr sz="2000">
              <a:solidFill>
                <a:srgbClr val="000000"/>
              </a:solidFill>
            </a:endParaRPr>
          </a:p>
        </p:txBody>
      </p:sp>
      <p:pic>
        <p:nvPicPr>
          <p:cNvPr id="324" name="Google Shape;324;p31"/>
          <p:cNvPicPr preferRelativeResize="0"/>
          <p:nvPr/>
        </p:nvPicPr>
        <p:blipFill rotWithShape="1">
          <a:blip r:embed="rId3">
            <a:alphaModFix/>
          </a:blip>
          <a:srcRect b="0" l="0" r="0" t="0"/>
          <a:stretch/>
        </p:blipFill>
        <p:spPr>
          <a:xfrm>
            <a:off x="6425588" y="2549256"/>
            <a:ext cx="3204633" cy="503766"/>
          </a:xfrm>
          <a:prstGeom prst="rect">
            <a:avLst/>
          </a:prstGeom>
          <a:noFill/>
          <a:ln>
            <a:noFill/>
          </a:ln>
        </p:spPr>
      </p:pic>
      <p:pic>
        <p:nvPicPr>
          <p:cNvPr id="325" name="Google Shape;325;p31"/>
          <p:cNvPicPr preferRelativeResize="0"/>
          <p:nvPr/>
        </p:nvPicPr>
        <p:blipFill rotWithShape="1">
          <a:blip r:embed="rId4">
            <a:alphaModFix/>
          </a:blip>
          <a:srcRect b="0" l="0" r="0" t="0"/>
          <a:stretch/>
        </p:blipFill>
        <p:spPr>
          <a:xfrm>
            <a:off x="914686" y="2544838"/>
            <a:ext cx="5436658" cy="494241"/>
          </a:xfrm>
          <a:prstGeom prst="rect">
            <a:avLst/>
          </a:prstGeom>
          <a:noFill/>
          <a:ln>
            <a:noFill/>
          </a:ln>
        </p:spPr>
      </p:pic>
      <p:sp>
        <p:nvSpPr>
          <p:cNvPr id="326" name="Google Shape;326;p31"/>
          <p:cNvSpPr txBox="1"/>
          <p:nvPr/>
        </p:nvSpPr>
        <p:spPr>
          <a:xfrm>
            <a:off x="6425588" y="20376653"/>
            <a:ext cx="5512200" cy="30285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0000"/>
              </a:lnSpc>
              <a:spcBef>
                <a:spcPts val="0"/>
              </a:spcBef>
              <a:spcAft>
                <a:spcPts val="0"/>
              </a:spcAft>
              <a:buClr>
                <a:schemeClr val="dk1"/>
              </a:buClr>
              <a:buSzPts val="2400"/>
              <a:buFont typeface="Arial"/>
              <a:buNone/>
            </a:pPr>
            <a:r>
              <a:rPr lang="en-US" sz="2400">
                <a:solidFill>
                  <a:schemeClr val="dk1"/>
                </a:solidFill>
                <a:latin typeface="MS PGothic"/>
                <a:ea typeface="MS PGothic"/>
                <a:cs typeface="MS PGothic"/>
                <a:sym typeface="MS PGothic"/>
              </a:rPr>
              <a:t>Val： 要映射的值 </a:t>
            </a:r>
            <a:endParaRPr sz="2400">
              <a:solidFill>
                <a:schemeClr val="dk1"/>
              </a:solidFill>
              <a:latin typeface="MS PGothic"/>
              <a:ea typeface="MS PGothic"/>
              <a:cs typeface="MS PGothic"/>
              <a:sym typeface="MS PGothic"/>
            </a:endParaRPr>
          </a:p>
          <a:p>
            <a:pPr indent="0" lvl="0" marL="0" marR="0" rtl="0" algn="l">
              <a:lnSpc>
                <a:spcPct val="100000"/>
              </a:lnSpc>
              <a:spcBef>
                <a:spcPts val="1000"/>
              </a:spcBef>
              <a:spcAft>
                <a:spcPts val="0"/>
              </a:spcAft>
              <a:buClr>
                <a:schemeClr val="dk1"/>
              </a:buClr>
              <a:buSzPts val="2400"/>
              <a:buFont typeface="Arial"/>
              <a:buNone/>
            </a:pPr>
            <a:r>
              <a:rPr lang="en-US" sz="2400">
                <a:solidFill>
                  <a:schemeClr val="dk1"/>
                </a:solidFill>
                <a:latin typeface="MS PGothic"/>
                <a:ea typeface="MS PGothic"/>
                <a:cs typeface="MS PGothic"/>
                <a:sym typeface="MS PGothic"/>
              </a:rPr>
              <a:t>0 – 10 --&gt; 0 或 1</a:t>
            </a:r>
            <a:endParaRPr sz="2400">
              <a:solidFill>
                <a:schemeClr val="dk1"/>
              </a:solidFill>
              <a:latin typeface="MS PGothic"/>
              <a:ea typeface="MS PGothic"/>
              <a:cs typeface="MS PGothic"/>
              <a:sym typeface="MS PGothic"/>
            </a:endParaRPr>
          </a:p>
          <a:p>
            <a:pPr indent="0" lvl="0" marL="0" marR="0" rtl="0" algn="l">
              <a:lnSpc>
                <a:spcPct val="100000"/>
              </a:lnSpc>
              <a:spcBef>
                <a:spcPts val="1000"/>
              </a:spcBef>
              <a:spcAft>
                <a:spcPts val="0"/>
              </a:spcAft>
              <a:buClr>
                <a:schemeClr val="dk1"/>
              </a:buClr>
              <a:buSzPts val="2400"/>
              <a:buFont typeface="Arial"/>
              <a:buNone/>
            </a:pPr>
            <a:r>
              <a:rPr lang="en-US" sz="2400">
                <a:solidFill>
                  <a:schemeClr val="dk1"/>
                </a:solidFill>
                <a:latin typeface="MS PGothic"/>
                <a:ea typeface="MS PGothic"/>
                <a:cs typeface="MS PGothic"/>
                <a:sym typeface="MS PGothic"/>
              </a:rPr>
              <a:t>11 - 20 --&gt; 1 或 2</a:t>
            </a:r>
            <a:endParaRPr sz="2400">
              <a:solidFill>
                <a:schemeClr val="dk1"/>
              </a:solidFill>
              <a:latin typeface="MS PGothic"/>
              <a:ea typeface="MS PGothic"/>
              <a:cs typeface="MS PGothic"/>
              <a:sym typeface="MS PGothic"/>
            </a:endParaRPr>
          </a:p>
          <a:p>
            <a:pPr indent="0" lvl="0" marL="0" marR="0" rtl="0" algn="l">
              <a:lnSpc>
                <a:spcPct val="100000"/>
              </a:lnSpc>
              <a:spcBef>
                <a:spcPts val="1000"/>
              </a:spcBef>
              <a:spcAft>
                <a:spcPts val="0"/>
              </a:spcAft>
              <a:buClr>
                <a:schemeClr val="dk1"/>
              </a:buClr>
              <a:buSzPts val="2400"/>
              <a:buFont typeface="Arial"/>
              <a:buNone/>
            </a:pPr>
            <a:r>
              <a:rPr lang="en-US" sz="2400">
                <a:solidFill>
                  <a:schemeClr val="dk1"/>
                </a:solidFill>
                <a:latin typeface="MS PGothic"/>
                <a:ea typeface="MS PGothic"/>
                <a:cs typeface="MS PGothic"/>
                <a:sym typeface="MS PGothic"/>
              </a:rPr>
              <a:t>21 - 30 --&gt; 2 或 3</a:t>
            </a:r>
            <a:endParaRPr sz="2400">
              <a:solidFill>
                <a:schemeClr val="dk1"/>
              </a:solidFill>
              <a:latin typeface="MS PGothic"/>
              <a:ea typeface="MS PGothic"/>
              <a:cs typeface="MS PGothic"/>
              <a:sym typeface="MS PGothic"/>
            </a:endParaRPr>
          </a:p>
          <a:p>
            <a:pPr indent="0" lvl="0" marL="0" marR="0" rtl="0" algn="l">
              <a:lnSpc>
                <a:spcPct val="100000"/>
              </a:lnSpc>
              <a:spcBef>
                <a:spcPts val="1000"/>
              </a:spcBef>
              <a:spcAft>
                <a:spcPts val="0"/>
              </a:spcAft>
              <a:buClr>
                <a:schemeClr val="dk1"/>
              </a:buClr>
              <a:buSzPts val="2400"/>
              <a:buFont typeface="Arial"/>
              <a:buNone/>
            </a:pPr>
            <a:r>
              <a:rPr lang="en-US" sz="2400">
                <a:solidFill>
                  <a:schemeClr val="dk1"/>
                </a:solidFill>
                <a:latin typeface="MS PGothic"/>
                <a:ea typeface="MS PGothic"/>
                <a:cs typeface="MS PGothic"/>
                <a:sym typeface="MS PGothic"/>
              </a:rPr>
              <a:t>31 – 40 --&gt; 3 或 4</a:t>
            </a:r>
            <a:endParaRPr sz="2400">
              <a:solidFill>
                <a:schemeClr val="dk1"/>
              </a:solidFill>
              <a:latin typeface="MS PGothic"/>
              <a:ea typeface="MS PGothic"/>
              <a:cs typeface="MS PGothic"/>
              <a:sym typeface="MS PGothic"/>
            </a:endParaRPr>
          </a:p>
          <a:p>
            <a:pPr indent="0" lvl="0" marL="0" marR="0" rtl="0" algn="l">
              <a:lnSpc>
                <a:spcPct val="100000"/>
              </a:lnSpc>
              <a:spcBef>
                <a:spcPts val="1000"/>
              </a:spcBef>
              <a:spcAft>
                <a:spcPts val="0"/>
              </a:spcAft>
              <a:buClr>
                <a:schemeClr val="dk1"/>
              </a:buClr>
              <a:buSzPts val="2400"/>
              <a:buFont typeface="Arial"/>
              <a:buNone/>
            </a:pPr>
            <a:r>
              <a:rPr lang="en-US" sz="2400">
                <a:solidFill>
                  <a:schemeClr val="dk1"/>
                </a:solidFill>
                <a:latin typeface="MS PGothic"/>
                <a:ea typeface="MS PGothic"/>
                <a:cs typeface="MS PGothic"/>
                <a:sym typeface="MS PGothic"/>
              </a:rPr>
              <a:t>... 如此類推</a:t>
            </a:r>
            <a:br>
              <a:rPr lang="en-US" sz="2000">
                <a:solidFill>
                  <a:schemeClr val="dk1"/>
                </a:solidFill>
                <a:latin typeface="MS PGothic"/>
                <a:ea typeface="MS PGothic"/>
                <a:cs typeface="MS PGothic"/>
                <a:sym typeface="MS PGothic"/>
              </a:rPr>
            </a:br>
            <a:endParaRPr sz="2000">
              <a:solidFill>
                <a:schemeClr val="dk1"/>
              </a:solidFill>
              <a:latin typeface="MS PGothic"/>
              <a:ea typeface="MS PGothic"/>
              <a:cs typeface="MS PGothic"/>
              <a:sym typeface="MS P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旋轉編碼器介紹</a:t>
            </a:r>
            <a:endParaRPr/>
          </a:p>
        </p:txBody>
      </p:sp>
      <p:sp>
        <p:nvSpPr>
          <p:cNvPr id="102" name="Google Shape;10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MS PGothic"/>
                <a:ea typeface="MS PGothic"/>
                <a:cs typeface="MS PGothic"/>
                <a:sym typeface="MS PGothic"/>
              </a:rPr>
              <a:t>又分為</a:t>
            </a:r>
            <a:r>
              <a:rPr lang="en-US">
                <a:solidFill>
                  <a:srgbClr val="0070C0"/>
                </a:solidFill>
                <a:latin typeface="MS PGothic"/>
                <a:ea typeface="MS PGothic"/>
                <a:cs typeface="MS PGothic"/>
                <a:sym typeface="MS PGothic"/>
              </a:rPr>
              <a:t>絕對型編碼器</a:t>
            </a:r>
            <a:r>
              <a:rPr lang="en-US"/>
              <a:t> 和 </a:t>
            </a:r>
            <a:r>
              <a:rPr lang="en-US">
                <a:solidFill>
                  <a:srgbClr val="FF0000"/>
                </a:solidFill>
                <a:latin typeface="MS PGothic"/>
                <a:ea typeface="MS PGothic"/>
                <a:cs typeface="MS PGothic"/>
                <a:sym typeface="MS PGothic"/>
              </a:rPr>
              <a:t>增量型編碼器</a:t>
            </a:r>
            <a:endParaRPr>
              <a:solidFill>
                <a:srgbClr val="FF0000"/>
              </a:solidFill>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rgbClr val="0070C0"/>
              </a:buClr>
              <a:buSzPts val="2800"/>
              <a:buChar char="•"/>
            </a:pPr>
            <a:r>
              <a:rPr lang="en-US">
                <a:solidFill>
                  <a:srgbClr val="0070C0"/>
                </a:solidFill>
                <a:latin typeface="MS PGothic"/>
                <a:ea typeface="MS PGothic"/>
                <a:cs typeface="MS PGothic"/>
                <a:sym typeface="MS PGothic"/>
              </a:rPr>
              <a:t>絕對型編碼器</a:t>
            </a:r>
            <a:r>
              <a:rPr lang="en-US">
                <a:latin typeface="MS PGothic"/>
                <a:ea typeface="MS PGothic"/>
                <a:cs typeface="MS PGothic"/>
                <a:sym typeface="MS PGothic"/>
              </a:rPr>
              <a:t>將轉軸的不同位置加以編號，再依目前轉軸位置輸出對應的編號。</a:t>
            </a:r>
            <a:endParaRPr/>
          </a:p>
          <a:p>
            <a:pPr indent="-50800" lvl="0" marL="228600" rtl="0" algn="l">
              <a:lnSpc>
                <a:spcPct val="90000"/>
              </a:lnSpc>
              <a:spcBef>
                <a:spcPts val="1000"/>
              </a:spcBef>
              <a:spcAft>
                <a:spcPts val="0"/>
              </a:spcAft>
              <a:buClr>
                <a:schemeClr val="dk1"/>
              </a:buClr>
              <a:buSzPts val="2800"/>
              <a:buNone/>
            </a:pPr>
            <a:r>
              <a:t/>
            </a:r>
            <a:endParaRPr>
              <a:solidFill>
                <a:srgbClr val="000000"/>
              </a:solidFill>
            </a:endParaRPr>
          </a:p>
          <a:p>
            <a:pPr indent="-228600" lvl="0" marL="228600" rtl="0" algn="l">
              <a:lnSpc>
                <a:spcPct val="90000"/>
              </a:lnSpc>
              <a:spcBef>
                <a:spcPts val="1000"/>
              </a:spcBef>
              <a:spcAft>
                <a:spcPts val="0"/>
              </a:spcAft>
              <a:buClr>
                <a:srgbClr val="FF0000"/>
              </a:buClr>
              <a:buSzPts val="2800"/>
              <a:buChar char="•"/>
            </a:pPr>
            <a:r>
              <a:rPr lang="en-US">
                <a:solidFill>
                  <a:srgbClr val="FF0000"/>
                </a:solidFill>
                <a:latin typeface="MS PGothic"/>
                <a:ea typeface="MS PGothic"/>
                <a:cs typeface="MS PGothic"/>
                <a:sym typeface="MS PGothic"/>
              </a:rPr>
              <a:t>增量型編碼器</a:t>
            </a:r>
            <a:r>
              <a:rPr lang="en-US">
                <a:latin typeface="MS PGothic"/>
                <a:ea typeface="MS PGothic"/>
                <a:cs typeface="MS PGothic"/>
                <a:sym typeface="MS PGothic"/>
              </a:rPr>
              <a:t>的輸出會隨之變化，根據輸出變化可以檢測轉軸的旋轉量。</a:t>
            </a:r>
            <a:endParaRPr/>
          </a:p>
          <a:p>
            <a:pPr indent="-228600" lvl="0" marL="228600" rtl="0" algn="l">
              <a:lnSpc>
                <a:spcPct val="90000"/>
              </a:lnSpc>
              <a:spcBef>
                <a:spcPts val="1000"/>
              </a:spcBef>
              <a:spcAft>
                <a:spcPts val="0"/>
              </a:spcAft>
              <a:buClr>
                <a:schemeClr val="dk1"/>
              </a:buClr>
              <a:buSzPts val="2800"/>
              <a:buChar char="•"/>
            </a:pPr>
            <a:r>
              <a:rPr lang="en-US">
                <a:latin typeface="MS PGothic"/>
                <a:ea typeface="MS PGothic"/>
                <a:cs typeface="MS PGothic"/>
                <a:sym typeface="MS PGothic"/>
              </a:rPr>
              <a:t>但無法在轉軸不動時得到轉軸旋轉位置的資訊。</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角度​映射</a:t>
            </a:r>
            <a:endParaRPr/>
          </a:p>
        </p:txBody>
      </p:sp>
      <p:pic>
        <p:nvPicPr>
          <p:cNvPr descr="A black line drawing of a cross&#10;&#10;Description automatically generated" id="332" name="Google Shape;332;p29"/>
          <p:cNvPicPr preferRelativeResize="0"/>
          <p:nvPr/>
        </p:nvPicPr>
        <p:blipFill rotWithShape="1">
          <a:blip r:embed="rId3">
            <a:alphaModFix/>
          </a:blip>
          <a:srcRect b="0" l="0" r="0" t="0"/>
          <a:stretch/>
        </p:blipFill>
        <p:spPr>
          <a:xfrm>
            <a:off x="1100398" y="2905516"/>
            <a:ext cx="4333614" cy="2675351"/>
          </a:xfrm>
          <a:prstGeom prst="rect">
            <a:avLst/>
          </a:prstGeom>
          <a:noFill/>
          <a:ln>
            <a:noFill/>
          </a:ln>
        </p:spPr>
      </p:pic>
      <p:pic>
        <p:nvPicPr>
          <p:cNvPr id="333" name="Google Shape;333;p29"/>
          <p:cNvPicPr preferRelativeResize="0"/>
          <p:nvPr/>
        </p:nvPicPr>
        <p:blipFill rotWithShape="1">
          <a:blip r:embed="rId4">
            <a:alphaModFix/>
          </a:blip>
          <a:srcRect b="0" l="0" r="0" t="0"/>
          <a:stretch/>
        </p:blipFill>
        <p:spPr>
          <a:xfrm>
            <a:off x="6903082" y="2790369"/>
            <a:ext cx="4053866" cy="2790825"/>
          </a:xfrm>
          <a:prstGeom prst="rect">
            <a:avLst/>
          </a:prstGeom>
          <a:noFill/>
          <a:ln>
            <a:noFill/>
          </a:ln>
        </p:spPr>
      </p:pic>
      <p:sp>
        <p:nvSpPr>
          <p:cNvPr id="334" name="Google Shape;334;p29"/>
          <p:cNvSpPr/>
          <p:nvPr/>
        </p:nvSpPr>
        <p:spPr>
          <a:xfrm>
            <a:off x="4154465" y="1294356"/>
            <a:ext cx="3820438" cy="1304794"/>
          </a:xfrm>
          <a:prstGeom prst="curvedDownArrow">
            <a:avLst>
              <a:gd fmla="val 25000" name="adj1"/>
              <a:gd fmla="val 50000" name="adj2"/>
              <a:gd fmla="val 25000" name="adj3"/>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角度​映射</a:t>
            </a:r>
            <a:endParaRPr/>
          </a:p>
        </p:txBody>
      </p:sp>
      <p:sp>
        <p:nvSpPr>
          <p:cNvPr id="340" name="Google Shape;340;p30"/>
          <p:cNvSpPr/>
          <p:nvPr/>
        </p:nvSpPr>
        <p:spPr>
          <a:xfrm>
            <a:off x="4154465" y="1294356"/>
            <a:ext cx="3820438" cy="1304794"/>
          </a:xfrm>
          <a:prstGeom prst="curvedDownArrow">
            <a:avLst>
              <a:gd fmla="val 25000" name="adj1"/>
              <a:gd fmla="val 50000" name="adj2"/>
              <a:gd fmla="val 25000" name="adj3"/>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descr="A drawing of a diagram&#10;&#10;Description automatically generated" id="341" name="Google Shape;341;p30"/>
          <p:cNvPicPr preferRelativeResize="0"/>
          <p:nvPr/>
        </p:nvPicPr>
        <p:blipFill rotWithShape="1">
          <a:blip r:embed="rId3">
            <a:alphaModFix/>
          </a:blip>
          <a:srcRect b="0" l="0" r="0" t="0"/>
          <a:stretch/>
        </p:blipFill>
        <p:spPr>
          <a:xfrm>
            <a:off x="1197675" y="2991201"/>
            <a:ext cx="4590024" cy="3423675"/>
          </a:xfrm>
          <a:prstGeom prst="rect">
            <a:avLst/>
          </a:prstGeom>
          <a:noFill/>
          <a:ln>
            <a:noFill/>
          </a:ln>
        </p:spPr>
      </p:pic>
      <p:pic>
        <p:nvPicPr>
          <p:cNvPr descr="A drawing of a graph&#10;&#10;Description automatically generated" id="342" name="Google Shape;342;p30"/>
          <p:cNvPicPr preferRelativeResize="0"/>
          <p:nvPr/>
        </p:nvPicPr>
        <p:blipFill rotWithShape="1">
          <a:blip r:embed="rId4">
            <a:alphaModFix/>
          </a:blip>
          <a:srcRect b="0" l="0" r="0" t="0"/>
          <a:stretch/>
        </p:blipFill>
        <p:spPr>
          <a:xfrm>
            <a:off x="6566250" y="2994452"/>
            <a:ext cx="4991824" cy="35470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6" name="Shape 346"/>
        <p:cNvGrpSpPr/>
        <p:nvPr/>
      </p:nvGrpSpPr>
      <p:grpSpPr>
        <a:xfrm>
          <a:off x="0" y="0"/>
          <a:ext cx="0" cy="0"/>
          <a:chOff x="0" y="0"/>
          <a:chExt cx="0" cy="0"/>
        </a:xfrm>
      </p:grpSpPr>
      <p:sp>
        <p:nvSpPr>
          <p:cNvPr id="347" name="Google Shape;34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背後原理</a:t>
            </a:r>
            <a:endParaRPr/>
          </a:p>
        </p:txBody>
      </p:sp>
      <p:sp>
        <p:nvSpPr>
          <p:cNvPr id="348" name="Google Shape;348;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800"/>
              <a:buChar char="•"/>
            </a:pPr>
            <a:r>
              <a:rPr lang="en-US">
                <a:solidFill>
                  <a:srgbClr val="FF0000"/>
                </a:solidFill>
              </a:rPr>
              <a:t>Step 0: 連接Output A至中斷程序腳位</a:t>
            </a:r>
            <a:endParaRPr>
              <a:solidFill>
                <a:srgbClr val="FF0000"/>
              </a:solidFill>
            </a:endParaRPr>
          </a:p>
          <a:p>
            <a:pPr indent="-228600" lvl="0" marL="228600" rtl="0" algn="l">
              <a:lnSpc>
                <a:spcPct val="90000"/>
              </a:lnSpc>
              <a:spcBef>
                <a:spcPts val="1000"/>
              </a:spcBef>
              <a:spcAft>
                <a:spcPts val="0"/>
              </a:spcAft>
              <a:buClr>
                <a:schemeClr val="dk1"/>
              </a:buClr>
              <a:buSzPts val="2800"/>
              <a:buChar char="•"/>
            </a:pPr>
            <a:r>
              <a:rPr lang="en-US"/>
              <a:t>Step 1:  讀取Output A的</a:t>
            </a:r>
            <a:r>
              <a:rPr lang="en-US">
                <a:solidFill>
                  <a:srgbClr val="FF0000"/>
                </a:solidFill>
                <a:latin typeface="MS PGothic"/>
                <a:ea typeface="MS PGothic"/>
                <a:cs typeface="MS PGothic"/>
                <a:sym typeface="MS PGothic"/>
              </a:rPr>
              <a:t>初次</a:t>
            </a:r>
            <a:r>
              <a:rPr lang="en-US">
                <a:solidFill>
                  <a:srgbClr val="FF0000"/>
                </a:solidFill>
              </a:rPr>
              <a:t>/</a:t>
            </a:r>
            <a:r>
              <a:rPr lang="en-US">
                <a:solidFill>
                  <a:srgbClr val="FF0000"/>
                </a:solidFill>
                <a:latin typeface="MS PGothic"/>
                <a:ea typeface="MS PGothic"/>
                <a:cs typeface="MS PGothic"/>
                <a:sym typeface="MS PGothic"/>
              </a:rPr>
              <a:t>過去</a:t>
            </a:r>
            <a:r>
              <a:rPr lang="en-US">
                <a:latin typeface="MS PGothic"/>
                <a:ea typeface="MS PGothic"/>
                <a:cs typeface="MS PGothic"/>
                <a:sym typeface="MS PGothic"/>
              </a:rPr>
              <a:t>狀態</a:t>
            </a:r>
            <a:r>
              <a:rPr lang="en-US"/>
              <a:t>  (digitalRead)</a:t>
            </a:r>
            <a:endParaRPr/>
          </a:p>
          <a:p>
            <a:pPr indent="-228600" lvl="0" marL="228600" rtl="0" algn="l">
              <a:lnSpc>
                <a:spcPct val="90000"/>
              </a:lnSpc>
              <a:spcBef>
                <a:spcPts val="1000"/>
              </a:spcBef>
              <a:spcAft>
                <a:spcPts val="0"/>
              </a:spcAft>
              <a:buClr>
                <a:schemeClr val="dk1"/>
              </a:buClr>
              <a:buSzPts val="2800"/>
              <a:buChar char="•"/>
            </a:pPr>
            <a:r>
              <a:rPr lang="en-US"/>
              <a:t>Step 2:  </a:t>
            </a:r>
            <a:r>
              <a:rPr lang="en-US" u="sng">
                <a:solidFill>
                  <a:srgbClr val="FF0000"/>
                </a:solidFill>
              </a:rPr>
              <a:t>A綫</a:t>
            </a:r>
            <a:r>
              <a:rPr lang="en-US">
                <a:solidFill>
                  <a:srgbClr val="FF0000"/>
                </a:solidFill>
                <a:latin typeface="MS PGothic"/>
                <a:ea typeface="MS PGothic"/>
                <a:cs typeface="MS PGothic"/>
                <a:sym typeface="MS PGothic"/>
              </a:rPr>
              <a:t>的中斷程序中</a:t>
            </a:r>
            <a:r>
              <a:rPr lang="en-US">
                <a:solidFill>
                  <a:srgbClr val="FF0000"/>
                </a:solidFill>
              </a:rPr>
              <a:t>:</a:t>
            </a:r>
            <a:endParaRPr/>
          </a:p>
          <a:p>
            <a:pPr indent="-228600" lvl="0" marL="228600" rtl="0" algn="l">
              <a:lnSpc>
                <a:spcPct val="90000"/>
              </a:lnSpc>
              <a:spcBef>
                <a:spcPts val="1000"/>
              </a:spcBef>
              <a:spcAft>
                <a:spcPts val="0"/>
              </a:spcAft>
              <a:buClr>
                <a:schemeClr val="dk1"/>
              </a:buClr>
              <a:buSzPts val="2800"/>
              <a:buChar char="•"/>
            </a:pPr>
            <a:r>
              <a:rPr lang="en-US"/>
              <a:t>Step 2.1:  </a:t>
            </a:r>
            <a:r>
              <a:rPr lang="en-US">
                <a:latin typeface="MS PGothic"/>
                <a:ea typeface="MS PGothic"/>
                <a:cs typeface="MS PGothic"/>
                <a:sym typeface="MS PGothic"/>
              </a:rPr>
              <a:t>判斷是否有信號輸出</a:t>
            </a:r>
            <a:endParaRPr/>
          </a:p>
          <a:p>
            <a:pPr indent="-228600" lvl="0" marL="228600" rtl="0" algn="l">
              <a:lnSpc>
                <a:spcPct val="90000"/>
              </a:lnSpc>
              <a:spcBef>
                <a:spcPts val="1000"/>
              </a:spcBef>
              <a:spcAft>
                <a:spcPts val="0"/>
              </a:spcAft>
              <a:buClr>
                <a:schemeClr val="dk1"/>
              </a:buClr>
              <a:buSzPts val="2800"/>
              <a:buChar char="•"/>
            </a:pPr>
            <a:r>
              <a:rPr lang="en-US"/>
              <a:t>Step 2.2:  判斷B是否跟A一樣 </a:t>
            </a:r>
            <a:endParaRPr/>
          </a:p>
          <a:p>
            <a:pPr indent="-228600" lvl="0" marL="228600" rtl="0" algn="l">
              <a:lnSpc>
                <a:spcPct val="90000"/>
              </a:lnSpc>
              <a:spcBef>
                <a:spcPts val="1000"/>
              </a:spcBef>
              <a:spcAft>
                <a:spcPts val="0"/>
              </a:spcAft>
              <a:buClr>
                <a:schemeClr val="dk1"/>
              </a:buClr>
              <a:buSzPts val="2800"/>
              <a:buChar char="•"/>
            </a:pPr>
            <a:r>
              <a:rPr lang="en-US"/>
              <a:t>Step 2.2.1: </a:t>
            </a:r>
            <a:r>
              <a:rPr lang="en-US">
                <a:latin typeface="MS PGothic"/>
                <a:ea typeface="MS PGothic"/>
                <a:cs typeface="MS PGothic"/>
                <a:sym typeface="MS PGothic"/>
              </a:rPr>
              <a:t>如果不是，那就是順時針，變量數值</a:t>
            </a:r>
            <a:r>
              <a:rPr lang="en-US"/>
              <a:t> + 1</a:t>
            </a:r>
            <a:endParaRPr/>
          </a:p>
          <a:p>
            <a:pPr indent="-228600" lvl="0" marL="228600" rtl="0" algn="l">
              <a:lnSpc>
                <a:spcPct val="90000"/>
              </a:lnSpc>
              <a:spcBef>
                <a:spcPts val="1000"/>
              </a:spcBef>
              <a:spcAft>
                <a:spcPts val="0"/>
              </a:spcAft>
              <a:buClr>
                <a:schemeClr val="dk1"/>
              </a:buClr>
              <a:buSzPts val="2800"/>
              <a:buChar char="•"/>
            </a:pPr>
            <a:r>
              <a:rPr lang="en-US"/>
              <a:t>Step 2.2.2: </a:t>
            </a:r>
            <a:r>
              <a:rPr lang="en-US">
                <a:latin typeface="MS PGothic"/>
                <a:ea typeface="MS PGothic"/>
                <a:cs typeface="MS PGothic"/>
                <a:sym typeface="MS PGothic"/>
              </a:rPr>
              <a:t>如果是，那就是逆時針，變量數值</a:t>
            </a:r>
            <a:r>
              <a:rPr lang="en-US"/>
              <a:t> - 1</a:t>
            </a:r>
            <a:endParaRPr/>
          </a:p>
          <a:p>
            <a:pPr indent="-228600" lvl="0" marL="228600" rtl="0" algn="l">
              <a:lnSpc>
                <a:spcPct val="90000"/>
              </a:lnSpc>
              <a:spcBef>
                <a:spcPts val="1000"/>
              </a:spcBef>
              <a:spcAft>
                <a:spcPts val="0"/>
              </a:spcAft>
              <a:buClr>
                <a:schemeClr val="dk1"/>
              </a:buClr>
              <a:buSzPts val="2800"/>
              <a:buChar char="•"/>
            </a:pPr>
            <a:r>
              <a:rPr lang="en-US"/>
              <a:t>Step 3: 用現在的Output A更新過去的Output A狀態</a:t>
            </a:r>
            <a:endParaRPr/>
          </a:p>
        </p:txBody>
      </p:sp>
      <p:pic>
        <p:nvPicPr>
          <p:cNvPr id="349" name="Google Shape;349;p32"/>
          <p:cNvPicPr preferRelativeResize="0"/>
          <p:nvPr/>
        </p:nvPicPr>
        <p:blipFill rotWithShape="1">
          <a:blip r:embed="rId3">
            <a:alphaModFix/>
          </a:blip>
          <a:srcRect b="0" l="0" r="0" t="0"/>
          <a:stretch/>
        </p:blipFill>
        <p:spPr>
          <a:xfrm>
            <a:off x="9087154" y="-523"/>
            <a:ext cx="3102498" cy="193200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角度轉換編程</a:t>
            </a:r>
            <a:endParaRPr/>
          </a:p>
        </p:txBody>
      </p:sp>
      <p:pic>
        <p:nvPicPr>
          <p:cNvPr descr="A screenshot of a computer code&#10;&#10;Description automatically generated" id="355" name="Google Shape;355;p33"/>
          <p:cNvPicPr preferRelativeResize="0"/>
          <p:nvPr>
            <p:ph idx="1" type="body"/>
          </p:nvPr>
        </p:nvPicPr>
        <p:blipFill rotWithShape="1">
          <a:blip r:embed="rId3">
            <a:alphaModFix/>
          </a:blip>
          <a:srcRect b="0" l="0" r="0" t="0"/>
          <a:stretch/>
        </p:blipFill>
        <p:spPr>
          <a:xfrm>
            <a:off x="927543" y="2372761"/>
            <a:ext cx="6710180" cy="2466130"/>
          </a:xfrm>
          <a:prstGeom prst="rect">
            <a:avLst/>
          </a:prstGeom>
          <a:noFill/>
          <a:ln>
            <a:noFill/>
          </a:ln>
        </p:spPr>
      </p:pic>
      <p:pic>
        <p:nvPicPr>
          <p:cNvPr descr="A screenshot of a computer program&#10;&#10;Description automatically generated" id="356" name="Google Shape;356;p33"/>
          <p:cNvPicPr preferRelativeResize="0"/>
          <p:nvPr/>
        </p:nvPicPr>
        <p:blipFill rotWithShape="1">
          <a:blip r:embed="rId4">
            <a:alphaModFix/>
          </a:blip>
          <a:srcRect b="0" l="0" r="0" t="0"/>
          <a:stretch/>
        </p:blipFill>
        <p:spPr>
          <a:xfrm>
            <a:off x="7637965" y="1029724"/>
            <a:ext cx="3455766" cy="516508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4"/>
          <p:cNvSpPr txBox="1"/>
          <p:nvPr>
            <p:ph type="title"/>
          </p:nvPr>
        </p:nvSpPr>
        <p:spPr>
          <a:xfrm>
            <a:off x="842433" y="6302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t>Encoder控制Servo Motor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5"/>
          <p:cNvSpPr txBox="1"/>
          <p:nvPr>
            <p:ph type="title"/>
          </p:nvPr>
        </p:nvSpPr>
        <p:spPr>
          <a:xfrm>
            <a:off x="1016290" y="457200"/>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S PGothic"/>
              <a:buNone/>
            </a:pPr>
            <a:r>
              <a:rPr lang="en-US">
                <a:latin typeface="MS PGothic"/>
                <a:ea typeface="MS PGothic"/>
                <a:cs typeface="MS PGothic"/>
                <a:sym typeface="MS PGothic"/>
              </a:rPr>
              <a:t>所需零件</a:t>
            </a:r>
            <a:endParaRPr/>
          </a:p>
        </p:txBody>
      </p:sp>
      <p:sp>
        <p:nvSpPr>
          <p:cNvPr id="367" name="Google Shape;367;p35"/>
          <p:cNvSpPr txBox="1"/>
          <p:nvPr>
            <p:ph idx="2" type="body"/>
          </p:nvPr>
        </p:nvSpPr>
        <p:spPr>
          <a:xfrm>
            <a:off x="1012679" y="2255214"/>
            <a:ext cx="3932237"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sz="2400">
              <a:solidFill>
                <a:srgbClr val="747474"/>
              </a:solidFill>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rPr>
              <a:t>Arduino Mega x 1塊</a:t>
            </a:r>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rPr>
              <a:t>杜邦線 x 1</a:t>
            </a:r>
            <a:r>
              <a:rPr lang="en-US" sz="2400">
                <a:solidFill>
                  <a:srgbClr val="747474"/>
                </a:solidFill>
                <a:latin typeface="Arial"/>
                <a:ea typeface="Arial"/>
                <a:cs typeface="Arial"/>
                <a:sym typeface="Arial"/>
              </a:rPr>
              <a:t>組</a:t>
            </a:r>
            <a:endParaRPr sz="2400">
              <a:solidFill>
                <a:srgbClr val="747474"/>
              </a:solidFill>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rPr>
              <a:t>Encoder x 1</a:t>
            </a:r>
            <a:r>
              <a:rPr lang="en-US" sz="2400">
                <a:solidFill>
                  <a:srgbClr val="747474"/>
                </a:solidFill>
                <a:latin typeface="Arial"/>
                <a:ea typeface="Arial"/>
                <a:cs typeface="Arial"/>
                <a:sym typeface="Arial"/>
              </a:rPr>
              <a:t>個</a:t>
            </a:r>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rPr>
              <a:t>Servo Motor x 1個</a:t>
            </a:r>
            <a:endParaRPr sz="2400">
              <a:solidFill>
                <a:srgbClr val="747474"/>
              </a:solidFill>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rPr>
              <a:t>(麵包板 x 1</a:t>
            </a:r>
            <a:r>
              <a:rPr lang="en-US" sz="2400">
                <a:solidFill>
                  <a:srgbClr val="747474"/>
                </a:solidFill>
                <a:latin typeface="Arial"/>
                <a:ea typeface="Arial"/>
                <a:cs typeface="Arial"/>
                <a:sym typeface="Arial"/>
              </a:rPr>
              <a:t>塊</a:t>
            </a:r>
            <a:r>
              <a:rPr lang="en-US" sz="2400">
                <a:solidFill>
                  <a:srgbClr val="747474"/>
                </a:solidFill>
              </a:rPr>
              <a:t>)</a:t>
            </a:r>
            <a:endParaRPr sz="2400">
              <a:solidFill>
                <a:srgbClr val="747474"/>
              </a:solidFill>
            </a:endParaRPr>
          </a:p>
        </p:txBody>
      </p:sp>
      <p:pic>
        <p:nvPicPr>
          <p:cNvPr descr="A000067 Arduino | Mouser 香港" id="368" name="Google Shape;368;p35"/>
          <p:cNvPicPr preferRelativeResize="0"/>
          <p:nvPr/>
        </p:nvPicPr>
        <p:blipFill rotWithShape="1">
          <a:blip r:embed="rId3">
            <a:alphaModFix/>
          </a:blip>
          <a:srcRect b="4544" l="0" r="2575" t="0"/>
          <a:stretch/>
        </p:blipFill>
        <p:spPr>
          <a:xfrm>
            <a:off x="8910732" y="2256045"/>
            <a:ext cx="2280750" cy="1681019"/>
          </a:xfrm>
          <a:prstGeom prst="rect">
            <a:avLst/>
          </a:prstGeom>
          <a:noFill/>
          <a:ln>
            <a:noFill/>
          </a:ln>
        </p:spPr>
      </p:pic>
      <p:pic>
        <p:nvPicPr>
          <p:cNvPr descr="A group of colorful wires&#10;&#10;Description automatically generated" id="369" name="Google Shape;369;p35"/>
          <p:cNvPicPr preferRelativeResize="0"/>
          <p:nvPr>
            <p:ph idx="1" type="body"/>
          </p:nvPr>
        </p:nvPicPr>
        <p:blipFill rotWithShape="1">
          <a:blip r:embed="rId4">
            <a:alphaModFix/>
          </a:blip>
          <a:srcRect b="0" l="0" r="0" t="0"/>
          <a:stretch/>
        </p:blipFill>
        <p:spPr>
          <a:xfrm>
            <a:off x="6091242" y="2258922"/>
            <a:ext cx="2438400" cy="1647825"/>
          </a:xfrm>
          <a:prstGeom prst="rect">
            <a:avLst/>
          </a:prstGeom>
          <a:noFill/>
          <a:ln>
            <a:noFill/>
          </a:ln>
        </p:spPr>
      </p:pic>
      <p:pic>
        <p:nvPicPr>
          <p:cNvPr descr="A close-up of a circuit board&#10;&#10;Description automatically generated" id="370" name="Google Shape;370;p35"/>
          <p:cNvPicPr preferRelativeResize="0"/>
          <p:nvPr/>
        </p:nvPicPr>
        <p:blipFill rotWithShape="1">
          <a:blip r:embed="rId5">
            <a:alphaModFix/>
          </a:blip>
          <a:srcRect b="-421" l="0" r="49298" t="0"/>
          <a:stretch/>
        </p:blipFill>
        <p:spPr>
          <a:xfrm>
            <a:off x="8903115" y="3912896"/>
            <a:ext cx="2286003" cy="1889984"/>
          </a:xfrm>
          <a:prstGeom prst="rect">
            <a:avLst/>
          </a:prstGeom>
          <a:noFill/>
          <a:ln>
            <a:noFill/>
          </a:ln>
        </p:spPr>
      </p:pic>
      <p:pic>
        <p:nvPicPr>
          <p:cNvPr descr="A blue and white cylindrical object with a black wire&#10;&#10;Description automatically generated" id="371" name="Google Shape;371;p35"/>
          <p:cNvPicPr preferRelativeResize="0"/>
          <p:nvPr/>
        </p:nvPicPr>
        <p:blipFill rotWithShape="1">
          <a:blip r:embed="rId6">
            <a:alphaModFix/>
          </a:blip>
          <a:srcRect b="0" l="0" r="0" t="0"/>
          <a:stretch/>
        </p:blipFill>
        <p:spPr>
          <a:xfrm>
            <a:off x="8417207" y="1405420"/>
            <a:ext cx="990600" cy="1076325"/>
          </a:xfrm>
          <a:prstGeom prst="rect">
            <a:avLst/>
          </a:prstGeom>
          <a:noFill/>
          <a:ln>
            <a:noFill/>
          </a:ln>
        </p:spPr>
      </p:pic>
      <p:pic>
        <p:nvPicPr>
          <p:cNvPr descr="Towerpro MG90D 13g Mini Metal Gear Digital servo Motor - Electronic  Components &amp; Robotics Parts Online Shopping In India" id="372" name="Google Shape;372;p35"/>
          <p:cNvPicPr preferRelativeResize="0"/>
          <p:nvPr/>
        </p:nvPicPr>
        <p:blipFill rotWithShape="1">
          <a:blip r:embed="rId7">
            <a:alphaModFix/>
          </a:blip>
          <a:srcRect b="0" l="0" r="0" t="0"/>
          <a:stretch/>
        </p:blipFill>
        <p:spPr>
          <a:xfrm>
            <a:off x="6682451" y="3985368"/>
            <a:ext cx="2019783" cy="17423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線路圖</a:t>
            </a:r>
            <a:endParaRPr/>
          </a:p>
        </p:txBody>
      </p:sp>
      <p:graphicFrame>
        <p:nvGraphicFramePr>
          <p:cNvPr id="378" name="Google Shape;378;p36"/>
          <p:cNvGraphicFramePr/>
          <p:nvPr/>
        </p:nvGraphicFramePr>
        <p:xfrm>
          <a:off x="8222781" y="1502991"/>
          <a:ext cx="3000000" cy="3000000"/>
        </p:xfrm>
        <a:graphic>
          <a:graphicData uri="http://schemas.openxmlformats.org/drawingml/2006/table">
            <a:tbl>
              <a:tblPr bandRow="1">
                <a:noFill/>
                <a:tableStyleId>{31B59B43-5E08-41E2-8A64-9C94BBA6341A}</a:tableStyleId>
              </a:tblPr>
              <a:tblGrid>
                <a:gridCol w="982400"/>
                <a:gridCol w="1453925"/>
              </a:tblGrid>
              <a:tr h="480500">
                <a:tc>
                  <a:txBody>
                    <a:bodyPr/>
                    <a:lstStyle/>
                    <a:p>
                      <a:pPr indent="0" lvl="0" marL="0" marR="0" rtl="0" algn="ctr">
                        <a:spcBef>
                          <a:spcPts val="0"/>
                        </a:spcBef>
                        <a:spcAft>
                          <a:spcPts val="0"/>
                        </a:spcAft>
                        <a:buNone/>
                      </a:pPr>
                      <a:r>
                        <a:rPr b="1" lang="en-US" sz="1800">
                          <a:solidFill>
                            <a:srgbClr val="FFFFFF"/>
                          </a:solidFill>
                          <a:highlight>
                            <a:srgbClr val="156082"/>
                          </a:highlight>
                        </a:rPr>
                        <a:t>Servo</a:t>
                      </a:r>
                      <a:endParaRPr b="1" sz="1800">
                        <a:solidFill>
                          <a:srgbClr val="FFFFFF"/>
                        </a:solidFill>
                        <a:highlight>
                          <a:srgbClr val="156082"/>
                        </a:highlight>
                      </a:endParaRPr>
                    </a:p>
                  </a:txBody>
                  <a:tcPr marT="45725" marB="45725" marR="91450" marL="91450">
                    <a:lnL cap="flat" cmpd="sng" w="11575">
                      <a:solidFill>
                        <a:srgbClr val="FFFFFF"/>
                      </a:solidFill>
                      <a:prstDash val="solid"/>
                      <a:round/>
                      <a:headEnd len="sm" w="sm" type="none"/>
                      <a:tailEnd len="sm" w="sm" type="none"/>
                    </a:lnL>
                    <a:lnR cap="flat" cmpd="sng" w="11575">
                      <a:solidFill>
                        <a:srgbClr val="FFFFFF"/>
                      </a:solidFill>
                      <a:prstDash val="solid"/>
                      <a:round/>
                      <a:headEnd len="sm" w="sm" type="none"/>
                      <a:tailEnd len="sm" w="sm" type="none"/>
                    </a:lnR>
                    <a:lnT cap="flat" cmpd="sng" w="11575">
                      <a:solidFill>
                        <a:srgbClr val="FFFFFF"/>
                      </a:solidFill>
                      <a:prstDash val="solid"/>
                      <a:round/>
                      <a:headEnd len="sm" w="sm" type="none"/>
                      <a:tailEnd len="sm" w="sm" type="none"/>
                    </a:lnT>
                    <a:lnB cap="flat" cmpd="sng" w="34750">
                      <a:solidFill>
                        <a:srgbClr val="FFFFFF"/>
                      </a:solidFill>
                      <a:prstDash val="solid"/>
                      <a:round/>
                      <a:headEnd len="sm" w="sm" type="none"/>
                      <a:tailEnd len="sm" w="sm" type="none"/>
                    </a:lnB>
                    <a:solidFill>
                      <a:srgbClr val="156082"/>
                    </a:solidFill>
                  </a:tcPr>
                </a:tc>
                <a:tc>
                  <a:txBody>
                    <a:bodyPr/>
                    <a:lstStyle/>
                    <a:p>
                      <a:pPr indent="0" lvl="0" marL="0" marR="0" rtl="0" algn="ctr">
                        <a:spcBef>
                          <a:spcPts val="0"/>
                        </a:spcBef>
                        <a:spcAft>
                          <a:spcPts val="0"/>
                        </a:spcAft>
                        <a:buNone/>
                      </a:pPr>
                      <a:r>
                        <a:rPr b="1" lang="en-US" sz="1800">
                          <a:solidFill>
                            <a:srgbClr val="FFFFFF"/>
                          </a:solidFill>
                          <a:highlight>
                            <a:srgbClr val="156082"/>
                          </a:highlight>
                          <a:latin typeface="Arial"/>
                          <a:ea typeface="Arial"/>
                          <a:cs typeface="Arial"/>
                          <a:sym typeface="Arial"/>
                        </a:rPr>
                        <a:t>Pin</a:t>
                      </a:r>
                      <a:endParaRPr b="1" sz="1800">
                        <a:solidFill>
                          <a:srgbClr val="FFFFFF"/>
                        </a:solidFill>
                        <a:highlight>
                          <a:srgbClr val="156082"/>
                        </a:highlight>
                        <a:latin typeface="Arial"/>
                        <a:ea typeface="Arial"/>
                        <a:cs typeface="Arial"/>
                        <a:sym typeface="Arial"/>
                      </a:endParaRPr>
                    </a:p>
                  </a:txBody>
                  <a:tcPr marT="45725" marB="45725" marR="91450" marL="91450">
                    <a:lnL cap="flat" cmpd="sng" w="11575">
                      <a:solidFill>
                        <a:srgbClr val="FFFFFF"/>
                      </a:solidFill>
                      <a:prstDash val="solid"/>
                      <a:round/>
                      <a:headEnd len="sm" w="sm" type="none"/>
                      <a:tailEnd len="sm" w="sm" type="none"/>
                    </a:lnL>
                    <a:lnR cap="flat" cmpd="sng" w="11575">
                      <a:solidFill>
                        <a:srgbClr val="FFFFFF"/>
                      </a:solidFill>
                      <a:prstDash val="solid"/>
                      <a:round/>
                      <a:headEnd len="sm" w="sm" type="none"/>
                      <a:tailEnd len="sm" w="sm" type="none"/>
                    </a:lnR>
                    <a:lnT cap="flat" cmpd="sng" w="11575">
                      <a:solidFill>
                        <a:srgbClr val="FFFFFF"/>
                      </a:solidFill>
                      <a:prstDash val="solid"/>
                      <a:round/>
                      <a:headEnd len="sm" w="sm" type="none"/>
                      <a:tailEnd len="sm" w="sm" type="none"/>
                    </a:lnT>
                    <a:lnB cap="flat" cmpd="sng" w="34750">
                      <a:solidFill>
                        <a:srgbClr val="FFFFFF"/>
                      </a:solidFill>
                      <a:prstDash val="solid"/>
                      <a:round/>
                      <a:headEnd len="sm" w="sm" type="none"/>
                      <a:tailEnd len="sm" w="sm" type="none"/>
                    </a:lnB>
                    <a:solidFill>
                      <a:srgbClr val="156082"/>
                    </a:solidFill>
                  </a:tcPr>
                </a:tc>
              </a:tr>
              <a:tr h="480500">
                <a:tc>
                  <a:txBody>
                    <a:bodyPr/>
                    <a:lstStyle/>
                    <a:p>
                      <a:pPr indent="0" lvl="0" marL="0" marR="0" rtl="0" algn="ctr">
                        <a:spcBef>
                          <a:spcPts val="0"/>
                        </a:spcBef>
                        <a:spcAft>
                          <a:spcPts val="0"/>
                        </a:spcAft>
                        <a:buNone/>
                      </a:pPr>
                      <a:r>
                        <a:rPr lang="en-US" sz="1800">
                          <a:highlight>
                            <a:srgbClr val="CCD2D8"/>
                          </a:highlight>
                          <a:latin typeface="MS PGothic"/>
                          <a:ea typeface="MS PGothic"/>
                          <a:cs typeface="MS PGothic"/>
                          <a:sym typeface="MS PGothic"/>
                        </a:rPr>
                        <a:t>紅</a:t>
                      </a:r>
                      <a:endParaRPr sz="1800">
                        <a:highlight>
                          <a:srgbClr val="CCD2D8"/>
                        </a:highlight>
                      </a:endParaRPr>
                    </a:p>
                  </a:txBody>
                  <a:tcPr marT="45725" marB="45725" marR="91450" marL="91450">
                    <a:lnL cap="flat" cmpd="sng" w="11575">
                      <a:solidFill>
                        <a:srgbClr val="FFFFFF"/>
                      </a:solidFill>
                      <a:prstDash val="solid"/>
                      <a:round/>
                      <a:headEnd len="sm" w="sm" type="none"/>
                      <a:tailEnd len="sm" w="sm" type="none"/>
                    </a:lnL>
                    <a:lnR cap="flat" cmpd="sng" w="11575">
                      <a:solidFill>
                        <a:srgbClr val="FFFFFF"/>
                      </a:solidFill>
                      <a:prstDash val="solid"/>
                      <a:round/>
                      <a:headEnd len="sm" w="sm" type="none"/>
                      <a:tailEnd len="sm" w="sm" type="none"/>
                    </a:lnR>
                    <a:lnT cap="flat" cmpd="sng" w="34750">
                      <a:solidFill>
                        <a:srgbClr val="FFFFFF"/>
                      </a:solidFill>
                      <a:prstDash val="solid"/>
                      <a:round/>
                      <a:headEnd len="sm" w="sm" type="none"/>
                      <a:tailEnd len="sm" w="sm" type="none"/>
                    </a:lnT>
                    <a:lnB cap="flat" cmpd="sng" w="11575">
                      <a:solidFill>
                        <a:srgbClr val="FFFFFF"/>
                      </a:solidFill>
                      <a:prstDash val="solid"/>
                      <a:round/>
                      <a:headEnd len="sm" w="sm" type="none"/>
                      <a:tailEnd len="sm" w="sm" type="none"/>
                    </a:lnB>
                    <a:solidFill>
                      <a:srgbClr val="CCD2D8"/>
                    </a:solidFill>
                  </a:tcPr>
                </a:tc>
                <a:tc>
                  <a:txBody>
                    <a:bodyPr/>
                    <a:lstStyle/>
                    <a:p>
                      <a:pPr indent="0" lvl="0" marL="0" marR="0" rtl="0" algn="ctr">
                        <a:spcBef>
                          <a:spcPts val="0"/>
                        </a:spcBef>
                        <a:spcAft>
                          <a:spcPts val="0"/>
                        </a:spcAft>
                        <a:buNone/>
                      </a:pPr>
                      <a:r>
                        <a:rPr lang="en-US" sz="1800">
                          <a:highlight>
                            <a:srgbClr val="CCD2D8"/>
                          </a:highlight>
                          <a:latin typeface="Arial"/>
                          <a:ea typeface="Arial"/>
                          <a:cs typeface="Arial"/>
                          <a:sym typeface="Arial"/>
                        </a:rPr>
                        <a:t>5V</a:t>
                      </a:r>
                      <a:endParaRPr sz="1800">
                        <a:highlight>
                          <a:srgbClr val="CCD2D8"/>
                        </a:highlight>
                        <a:latin typeface="Arial"/>
                        <a:ea typeface="Arial"/>
                        <a:cs typeface="Arial"/>
                        <a:sym typeface="Arial"/>
                      </a:endParaRPr>
                    </a:p>
                  </a:txBody>
                  <a:tcPr marT="45725" marB="45725" marR="91450" marL="91450">
                    <a:lnL cap="flat" cmpd="sng" w="11575">
                      <a:solidFill>
                        <a:srgbClr val="FFFFFF"/>
                      </a:solidFill>
                      <a:prstDash val="solid"/>
                      <a:round/>
                      <a:headEnd len="sm" w="sm" type="none"/>
                      <a:tailEnd len="sm" w="sm" type="none"/>
                    </a:lnL>
                    <a:lnR cap="flat" cmpd="sng" w="11575">
                      <a:solidFill>
                        <a:srgbClr val="FFFFFF"/>
                      </a:solidFill>
                      <a:prstDash val="solid"/>
                      <a:round/>
                      <a:headEnd len="sm" w="sm" type="none"/>
                      <a:tailEnd len="sm" w="sm" type="none"/>
                    </a:lnR>
                    <a:lnT cap="flat" cmpd="sng" w="34750">
                      <a:solidFill>
                        <a:srgbClr val="FFFFFF"/>
                      </a:solidFill>
                      <a:prstDash val="solid"/>
                      <a:round/>
                      <a:headEnd len="sm" w="sm" type="none"/>
                      <a:tailEnd len="sm" w="sm" type="none"/>
                    </a:lnT>
                    <a:lnB cap="flat" cmpd="sng" w="11575">
                      <a:solidFill>
                        <a:srgbClr val="FFFFFF"/>
                      </a:solidFill>
                      <a:prstDash val="solid"/>
                      <a:round/>
                      <a:headEnd len="sm" w="sm" type="none"/>
                      <a:tailEnd len="sm" w="sm" type="none"/>
                    </a:lnB>
                    <a:solidFill>
                      <a:srgbClr val="CCD2D8"/>
                    </a:solidFill>
                  </a:tcPr>
                </a:tc>
              </a:tr>
              <a:tr h="480500">
                <a:tc>
                  <a:txBody>
                    <a:bodyPr/>
                    <a:lstStyle/>
                    <a:p>
                      <a:pPr indent="0" lvl="0" marL="0" marR="0" rtl="0" algn="ctr">
                        <a:spcBef>
                          <a:spcPts val="0"/>
                        </a:spcBef>
                        <a:spcAft>
                          <a:spcPts val="0"/>
                        </a:spcAft>
                        <a:buNone/>
                      </a:pPr>
                      <a:r>
                        <a:rPr lang="en-US" sz="1800">
                          <a:highlight>
                            <a:srgbClr val="E7EAED"/>
                          </a:highlight>
                          <a:latin typeface="MS PGothic"/>
                          <a:ea typeface="MS PGothic"/>
                          <a:cs typeface="MS PGothic"/>
                          <a:sym typeface="MS PGothic"/>
                        </a:rPr>
                        <a:t>啡</a:t>
                      </a:r>
                      <a:endParaRPr sz="1800">
                        <a:highlight>
                          <a:srgbClr val="E7EAED"/>
                        </a:highlight>
                      </a:endParaRPr>
                    </a:p>
                  </a:txBody>
                  <a:tcPr marT="45725" marB="45725" marR="91450" marL="91450">
                    <a:lnL cap="flat" cmpd="sng" w="11575">
                      <a:solidFill>
                        <a:srgbClr val="FFFFFF"/>
                      </a:solidFill>
                      <a:prstDash val="solid"/>
                      <a:round/>
                      <a:headEnd len="sm" w="sm" type="none"/>
                      <a:tailEnd len="sm" w="sm" type="none"/>
                    </a:lnL>
                    <a:lnR cap="flat" cmpd="sng" w="11575">
                      <a:solidFill>
                        <a:srgbClr val="FFFFFF"/>
                      </a:solidFill>
                      <a:prstDash val="solid"/>
                      <a:round/>
                      <a:headEnd len="sm" w="sm" type="none"/>
                      <a:tailEnd len="sm" w="sm" type="none"/>
                    </a:lnR>
                    <a:lnT cap="flat" cmpd="sng" w="11575">
                      <a:solidFill>
                        <a:srgbClr val="FFFFFF"/>
                      </a:solidFill>
                      <a:prstDash val="solid"/>
                      <a:round/>
                      <a:headEnd len="sm" w="sm" type="none"/>
                      <a:tailEnd len="sm" w="sm" type="none"/>
                    </a:lnT>
                    <a:lnB cap="flat" cmpd="sng" w="11575">
                      <a:solidFill>
                        <a:srgbClr val="FFFFFF"/>
                      </a:solidFill>
                      <a:prstDash val="solid"/>
                      <a:round/>
                      <a:headEnd len="sm" w="sm" type="none"/>
                      <a:tailEnd len="sm" w="sm" type="none"/>
                    </a:lnB>
                    <a:solidFill>
                      <a:srgbClr val="E7EAED"/>
                    </a:solidFill>
                  </a:tcPr>
                </a:tc>
                <a:tc>
                  <a:txBody>
                    <a:bodyPr/>
                    <a:lstStyle/>
                    <a:p>
                      <a:pPr indent="0" lvl="0" marL="0" marR="0" rtl="0" algn="ctr">
                        <a:spcBef>
                          <a:spcPts val="0"/>
                        </a:spcBef>
                        <a:spcAft>
                          <a:spcPts val="0"/>
                        </a:spcAft>
                        <a:buNone/>
                      </a:pPr>
                      <a:r>
                        <a:rPr lang="en-US" sz="1800">
                          <a:highlight>
                            <a:srgbClr val="E7EAED"/>
                          </a:highlight>
                          <a:latin typeface="Arial"/>
                          <a:ea typeface="Arial"/>
                          <a:cs typeface="Arial"/>
                          <a:sym typeface="Arial"/>
                        </a:rPr>
                        <a:t>GND</a:t>
                      </a:r>
                      <a:endParaRPr sz="1800">
                        <a:highlight>
                          <a:srgbClr val="E7EAED"/>
                        </a:highlight>
                        <a:latin typeface="Arial"/>
                        <a:ea typeface="Arial"/>
                        <a:cs typeface="Arial"/>
                        <a:sym typeface="Arial"/>
                      </a:endParaRPr>
                    </a:p>
                  </a:txBody>
                  <a:tcPr marT="45725" marB="45725" marR="91450" marL="91450">
                    <a:lnL cap="flat" cmpd="sng" w="11575">
                      <a:solidFill>
                        <a:srgbClr val="FFFFFF"/>
                      </a:solidFill>
                      <a:prstDash val="solid"/>
                      <a:round/>
                      <a:headEnd len="sm" w="sm" type="none"/>
                      <a:tailEnd len="sm" w="sm" type="none"/>
                    </a:lnL>
                    <a:lnR cap="flat" cmpd="sng" w="11575">
                      <a:solidFill>
                        <a:srgbClr val="FFFFFF"/>
                      </a:solidFill>
                      <a:prstDash val="solid"/>
                      <a:round/>
                      <a:headEnd len="sm" w="sm" type="none"/>
                      <a:tailEnd len="sm" w="sm" type="none"/>
                    </a:lnR>
                    <a:lnT cap="flat" cmpd="sng" w="11575">
                      <a:solidFill>
                        <a:srgbClr val="FFFFFF"/>
                      </a:solidFill>
                      <a:prstDash val="solid"/>
                      <a:round/>
                      <a:headEnd len="sm" w="sm" type="none"/>
                      <a:tailEnd len="sm" w="sm" type="none"/>
                    </a:lnT>
                    <a:lnB cap="flat" cmpd="sng" w="11575">
                      <a:solidFill>
                        <a:srgbClr val="FFFFFF"/>
                      </a:solidFill>
                      <a:prstDash val="solid"/>
                      <a:round/>
                      <a:headEnd len="sm" w="sm" type="none"/>
                      <a:tailEnd len="sm" w="sm" type="none"/>
                    </a:lnB>
                    <a:solidFill>
                      <a:srgbClr val="E7EAED"/>
                    </a:solidFill>
                  </a:tcPr>
                </a:tc>
              </a:tr>
              <a:tr h="480500">
                <a:tc>
                  <a:txBody>
                    <a:bodyPr/>
                    <a:lstStyle/>
                    <a:p>
                      <a:pPr indent="0" lvl="0" marL="0" marR="0" rtl="0" algn="ctr">
                        <a:spcBef>
                          <a:spcPts val="0"/>
                        </a:spcBef>
                        <a:spcAft>
                          <a:spcPts val="0"/>
                        </a:spcAft>
                        <a:buNone/>
                      </a:pPr>
                      <a:r>
                        <a:rPr lang="en-US" sz="1800">
                          <a:highlight>
                            <a:srgbClr val="CCD2D8"/>
                          </a:highlight>
                          <a:latin typeface="MS PGothic"/>
                          <a:ea typeface="MS PGothic"/>
                          <a:cs typeface="MS PGothic"/>
                          <a:sym typeface="MS PGothic"/>
                        </a:rPr>
                        <a:t>橙</a:t>
                      </a:r>
                      <a:endParaRPr sz="1800">
                        <a:highlight>
                          <a:srgbClr val="CCD2D8"/>
                        </a:highlight>
                      </a:endParaRPr>
                    </a:p>
                  </a:txBody>
                  <a:tcPr marT="45725" marB="45725" marR="91450" marL="91450">
                    <a:lnL cap="flat" cmpd="sng" w="11575">
                      <a:solidFill>
                        <a:srgbClr val="FFFFFF"/>
                      </a:solidFill>
                      <a:prstDash val="solid"/>
                      <a:round/>
                      <a:headEnd len="sm" w="sm" type="none"/>
                      <a:tailEnd len="sm" w="sm" type="none"/>
                    </a:lnL>
                    <a:lnR cap="flat" cmpd="sng" w="11575">
                      <a:solidFill>
                        <a:srgbClr val="FFFFFF"/>
                      </a:solidFill>
                      <a:prstDash val="solid"/>
                      <a:round/>
                      <a:headEnd len="sm" w="sm" type="none"/>
                      <a:tailEnd len="sm" w="sm" type="none"/>
                    </a:lnR>
                    <a:lnT cap="flat" cmpd="sng" w="11575">
                      <a:solidFill>
                        <a:srgbClr val="FFFFFF"/>
                      </a:solidFill>
                      <a:prstDash val="solid"/>
                      <a:round/>
                      <a:headEnd len="sm" w="sm" type="none"/>
                      <a:tailEnd len="sm" w="sm" type="none"/>
                    </a:lnT>
                    <a:lnB cap="flat" cmpd="sng" w="11575">
                      <a:solidFill>
                        <a:srgbClr val="FFFFFF"/>
                      </a:solidFill>
                      <a:prstDash val="solid"/>
                      <a:round/>
                      <a:headEnd len="sm" w="sm" type="none"/>
                      <a:tailEnd len="sm" w="sm" type="none"/>
                    </a:lnB>
                    <a:solidFill>
                      <a:srgbClr val="CCD2D8"/>
                    </a:solidFill>
                  </a:tcPr>
                </a:tc>
                <a:tc>
                  <a:txBody>
                    <a:bodyPr/>
                    <a:lstStyle/>
                    <a:p>
                      <a:pPr indent="0" lvl="0" marL="0" marR="0" rtl="0" algn="ctr">
                        <a:spcBef>
                          <a:spcPts val="0"/>
                        </a:spcBef>
                        <a:spcAft>
                          <a:spcPts val="0"/>
                        </a:spcAft>
                        <a:buNone/>
                      </a:pPr>
                      <a:r>
                        <a:rPr lang="en-US" sz="1800">
                          <a:highlight>
                            <a:srgbClr val="CCD2D8"/>
                          </a:highlight>
                          <a:latin typeface="Arial"/>
                          <a:ea typeface="Arial"/>
                          <a:cs typeface="Arial"/>
                          <a:sym typeface="Arial"/>
                        </a:rPr>
                        <a:t>PWM Pin 9</a:t>
                      </a:r>
                      <a:endParaRPr sz="1800">
                        <a:highlight>
                          <a:srgbClr val="CCD2D8"/>
                        </a:highlight>
                        <a:latin typeface="Arial"/>
                        <a:ea typeface="Arial"/>
                        <a:cs typeface="Arial"/>
                        <a:sym typeface="Arial"/>
                      </a:endParaRPr>
                    </a:p>
                  </a:txBody>
                  <a:tcPr marT="45725" marB="45725" marR="91450" marL="91450">
                    <a:lnL cap="flat" cmpd="sng" w="11575">
                      <a:solidFill>
                        <a:srgbClr val="FFFFFF"/>
                      </a:solidFill>
                      <a:prstDash val="solid"/>
                      <a:round/>
                      <a:headEnd len="sm" w="sm" type="none"/>
                      <a:tailEnd len="sm" w="sm" type="none"/>
                    </a:lnL>
                    <a:lnR cap="flat" cmpd="sng" w="11575">
                      <a:solidFill>
                        <a:srgbClr val="FFFFFF"/>
                      </a:solidFill>
                      <a:prstDash val="solid"/>
                      <a:round/>
                      <a:headEnd len="sm" w="sm" type="none"/>
                      <a:tailEnd len="sm" w="sm" type="none"/>
                    </a:lnR>
                    <a:lnT cap="flat" cmpd="sng" w="11575">
                      <a:solidFill>
                        <a:srgbClr val="FFFFFF"/>
                      </a:solidFill>
                      <a:prstDash val="solid"/>
                      <a:round/>
                      <a:headEnd len="sm" w="sm" type="none"/>
                      <a:tailEnd len="sm" w="sm" type="none"/>
                    </a:lnT>
                    <a:lnB cap="flat" cmpd="sng" w="11575">
                      <a:solidFill>
                        <a:srgbClr val="FFFFFF"/>
                      </a:solidFill>
                      <a:prstDash val="solid"/>
                      <a:round/>
                      <a:headEnd len="sm" w="sm" type="none"/>
                      <a:tailEnd len="sm" w="sm" type="none"/>
                    </a:lnB>
                    <a:solidFill>
                      <a:srgbClr val="CCD2D8"/>
                    </a:solidFill>
                  </a:tcPr>
                </a:tc>
              </a:tr>
            </a:tbl>
          </a:graphicData>
        </a:graphic>
      </p:graphicFrame>
      <p:graphicFrame>
        <p:nvGraphicFramePr>
          <p:cNvPr id="379" name="Google Shape;379;p36"/>
          <p:cNvGraphicFramePr/>
          <p:nvPr/>
        </p:nvGraphicFramePr>
        <p:xfrm>
          <a:off x="7693068" y="3705616"/>
          <a:ext cx="3000000" cy="3000000"/>
        </p:xfrm>
        <a:graphic>
          <a:graphicData uri="http://schemas.openxmlformats.org/drawingml/2006/table">
            <a:tbl>
              <a:tblPr bandRow="1" firstRow="1">
                <a:noFill/>
                <a:tableStyleId>{31B59B43-5E08-41E2-8A64-9C94BBA6341A}</a:tableStyleId>
              </a:tblPr>
              <a:tblGrid>
                <a:gridCol w="1895675"/>
                <a:gridCol w="1895675"/>
              </a:tblGrid>
              <a:tr h="427975">
                <a:tc>
                  <a:txBody>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Encoder</a:t>
                      </a:r>
                      <a:endParaRPr b="1" sz="1800">
                        <a:solidFill>
                          <a:schemeClr val="lt1"/>
                        </a:solidFill>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800"/>
                        <a:t>Arduino Mega</a:t>
                      </a:r>
                      <a:endParaRPr/>
                    </a:p>
                  </a:txBody>
                  <a:tcPr marT="45725" marB="45725" marR="91450" marL="91450"/>
                </a:tc>
              </a:tr>
              <a:tr h="391025">
                <a:tc>
                  <a:txBody>
                    <a:bodyPr/>
                    <a:lstStyle/>
                    <a:p>
                      <a:pPr indent="0" lvl="0" marL="0" marR="0" rtl="0" algn="l">
                        <a:spcBef>
                          <a:spcPts val="0"/>
                        </a:spcBef>
                        <a:spcAft>
                          <a:spcPts val="0"/>
                        </a:spcAft>
                        <a:buNone/>
                      </a:pPr>
                      <a:r>
                        <a:rPr lang="en-US" sz="1800">
                          <a:latin typeface="Play"/>
                          <a:ea typeface="Play"/>
                          <a:cs typeface="Play"/>
                          <a:sym typeface="Play"/>
                        </a:rPr>
                        <a:t>PIN 1</a:t>
                      </a:r>
                      <a:endParaRPr/>
                    </a:p>
                  </a:txBody>
                  <a:tcPr marT="45725" marB="45725" marR="91450" marL="91450"/>
                </a:tc>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GND</a:t>
                      </a:r>
                      <a:endParaRPr/>
                    </a:p>
                  </a:txBody>
                  <a:tcPr marT="45725" marB="45725" marR="91450" marL="91450"/>
                </a:tc>
              </a:tr>
              <a:tr h="391025">
                <a:tc>
                  <a:txBody>
                    <a:bodyPr/>
                    <a:lstStyle/>
                    <a:p>
                      <a:pPr indent="0" lvl="0" marL="0" marR="0" rtl="0" algn="l">
                        <a:spcBef>
                          <a:spcPts val="0"/>
                        </a:spcBef>
                        <a:spcAft>
                          <a:spcPts val="0"/>
                        </a:spcAft>
                        <a:buNone/>
                      </a:pPr>
                      <a:r>
                        <a:rPr lang="en-US" sz="1800">
                          <a:latin typeface="Play"/>
                          <a:ea typeface="Play"/>
                          <a:cs typeface="Play"/>
                          <a:sym typeface="Play"/>
                        </a:rPr>
                        <a:t>PIN 2</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None/>
                      </a:pPr>
                      <a:r>
                        <a:rPr lang="en-US" sz="1800">
                          <a:latin typeface="Play"/>
                          <a:ea typeface="Play"/>
                          <a:cs typeface="Play"/>
                          <a:sym typeface="Play"/>
                        </a:rPr>
                        <a:t>VCC (3.3 / 5)</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3</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rgbClr val="FF0000"/>
                        </a:buClr>
                        <a:buSzPts val="1800"/>
                        <a:buFont typeface="Play"/>
                        <a:buNone/>
                      </a:pPr>
                      <a:r>
                        <a:rPr lang="en-US" sz="1800">
                          <a:solidFill>
                            <a:srgbClr val="FF0000"/>
                          </a:solidFill>
                          <a:latin typeface="Play"/>
                          <a:ea typeface="Play"/>
                          <a:cs typeface="Play"/>
                          <a:sym typeface="Play"/>
                        </a:rPr>
                        <a:t>Output A (2)</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4</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rgbClr val="FF0000"/>
                        </a:buClr>
                        <a:buSzPts val="1800"/>
                        <a:buFont typeface="Play"/>
                        <a:buNone/>
                      </a:pPr>
                      <a:r>
                        <a:rPr lang="en-US" sz="1800">
                          <a:solidFill>
                            <a:srgbClr val="FF0000"/>
                          </a:solidFill>
                          <a:latin typeface="Play"/>
                          <a:ea typeface="Play"/>
                          <a:cs typeface="Play"/>
                          <a:sym typeface="Play"/>
                        </a:rPr>
                        <a:t>Output B (3)</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5</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chemeClr val="dk1"/>
                        </a:buClr>
                        <a:buSzPts val="1800"/>
                        <a:buFont typeface="Play"/>
                        <a:buNone/>
                      </a:pPr>
                      <a:r>
                        <a:rPr lang="en-US" sz="1800">
                          <a:solidFill>
                            <a:schemeClr val="dk1"/>
                          </a:solidFill>
                          <a:latin typeface="Play"/>
                          <a:ea typeface="Play"/>
                          <a:cs typeface="Play"/>
                          <a:sym typeface="Play"/>
                        </a:rPr>
                        <a:t>N/A</a:t>
                      </a:r>
                      <a:endParaRPr sz="1800">
                        <a:solidFill>
                          <a:srgbClr val="FF0000"/>
                        </a:solidFill>
                        <a:latin typeface="Play"/>
                        <a:ea typeface="Play"/>
                        <a:cs typeface="Play"/>
                        <a:sym typeface="Play"/>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Play"/>
                        <a:buNone/>
                      </a:pPr>
                      <a:r>
                        <a:rPr lang="en-US" sz="1800">
                          <a:latin typeface="Play"/>
                          <a:ea typeface="Play"/>
                          <a:cs typeface="Play"/>
                          <a:sym typeface="Play"/>
                        </a:rPr>
                        <a:t>PIN 6</a:t>
                      </a:r>
                      <a:endParaRPr sz="1800">
                        <a:latin typeface="Play"/>
                        <a:ea typeface="Play"/>
                        <a:cs typeface="Play"/>
                        <a:sym typeface="Play"/>
                      </a:endParaRPr>
                    </a:p>
                  </a:txBody>
                  <a:tcPr marT="45725" marB="45725" marR="91450" marL="91450"/>
                </a:tc>
                <a:tc>
                  <a:txBody>
                    <a:bodyPr/>
                    <a:lstStyle/>
                    <a:p>
                      <a:pPr indent="0" lvl="0" marL="0" marR="0" rtl="0" algn="l">
                        <a:spcBef>
                          <a:spcPts val="0"/>
                        </a:spcBef>
                        <a:spcAft>
                          <a:spcPts val="0"/>
                        </a:spcAft>
                        <a:buClr>
                          <a:schemeClr val="dk1"/>
                        </a:buClr>
                        <a:buSzPts val="1800"/>
                        <a:buFont typeface="Play"/>
                        <a:buNone/>
                      </a:pPr>
                      <a:r>
                        <a:rPr lang="en-US" sz="1800">
                          <a:solidFill>
                            <a:schemeClr val="dk1"/>
                          </a:solidFill>
                          <a:latin typeface="Play"/>
                          <a:ea typeface="Play"/>
                          <a:cs typeface="Play"/>
                          <a:sym typeface="Play"/>
                        </a:rPr>
                        <a:t>N/A</a:t>
                      </a:r>
                      <a:endParaRPr/>
                    </a:p>
                  </a:txBody>
                  <a:tcPr marT="45725" marB="45725" marR="91450" marL="91450"/>
                </a:tc>
              </a:tr>
            </a:tbl>
          </a:graphicData>
        </a:graphic>
      </p:graphicFrame>
      <p:pic>
        <p:nvPicPr>
          <p:cNvPr descr="A black cable with white numbers&#10;&#10;Description automatically generated" id="380" name="Google Shape;380;p36"/>
          <p:cNvPicPr preferRelativeResize="0"/>
          <p:nvPr>
            <p:ph idx="1" type="body"/>
          </p:nvPr>
        </p:nvPicPr>
        <p:blipFill rotWithShape="1">
          <a:blip r:embed="rId3">
            <a:alphaModFix/>
          </a:blip>
          <a:srcRect b="0" l="0" r="37865" t="0"/>
          <a:stretch/>
        </p:blipFill>
        <p:spPr>
          <a:xfrm>
            <a:off x="2741059" y="4119869"/>
            <a:ext cx="3787780" cy="1961248"/>
          </a:xfrm>
          <a:prstGeom prst="rect">
            <a:avLst/>
          </a:prstGeom>
          <a:noFill/>
          <a:ln>
            <a:noFill/>
          </a:ln>
        </p:spPr>
      </p:pic>
      <p:pic>
        <p:nvPicPr>
          <p:cNvPr descr="Towerpro MG90D 13g Mini Metal Gear Digital servo Motor - Electronic  Components &amp; Robotics Parts Online Shopping In India" id="381" name="Google Shape;381;p36"/>
          <p:cNvPicPr preferRelativeResize="0"/>
          <p:nvPr/>
        </p:nvPicPr>
        <p:blipFill rotWithShape="1">
          <a:blip r:embed="rId4">
            <a:alphaModFix/>
          </a:blip>
          <a:srcRect b="0" l="0" r="0" t="0"/>
          <a:stretch/>
        </p:blipFill>
        <p:spPr>
          <a:xfrm>
            <a:off x="4512199" y="1506457"/>
            <a:ext cx="2019783" cy="174235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Encoder控制Servo Motor</a:t>
            </a:r>
            <a:endParaRPr/>
          </a:p>
        </p:txBody>
      </p:sp>
      <p:pic>
        <p:nvPicPr>
          <p:cNvPr descr="A screenshot of a computer program&#10;&#10;Description automatically generated" id="387" name="Google Shape;387;p37"/>
          <p:cNvPicPr preferRelativeResize="0"/>
          <p:nvPr>
            <p:ph idx="1" type="body"/>
          </p:nvPr>
        </p:nvPicPr>
        <p:blipFill rotWithShape="1">
          <a:blip r:embed="rId3">
            <a:alphaModFix/>
          </a:blip>
          <a:srcRect b="0" l="0" r="0" t="0"/>
          <a:stretch/>
        </p:blipFill>
        <p:spPr>
          <a:xfrm>
            <a:off x="1750007" y="1908385"/>
            <a:ext cx="2943225" cy="3838575"/>
          </a:xfrm>
          <a:prstGeom prst="rect">
            <a:avLst/>
          </a:prstGeom>
          <a:noFill/>
          <a:ln>
            <a:noFill/>
          </a:ln>
        </p:spPr>
      </p:pic>
      <p:pic>
        <p:nvPicPr>
          <p:cNvPr descr="A screenshot of a computer program&#10;&#10;Description automatically generated" id="388" name="Google Shape;388;p37"/>
          <p:cNvPicPr preferRelativeResize="0"/>
          <p:nvPr/>
        </p:nvPicPr>
        <p:blipFill rotWithShape="1">
          <a:blip r:embed="rId4">
            <a:alphaModFix/>
          </a:blip>
          <a:srcRect b="0" l="0" r="0" t="0"/>
          <a:stretch/>
        </p:blipFill>
        <p:spPr>
          <a:xfrm>
            <a:off x="5058438" y="1711003"/>
            <a:ext cx="4467225" cy="44005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2" name="Shape 392"/>
        <p:cNvGrpSpPr/>
        <p:nvPr/>
      </p:nvGrpSpPr>
      <p:grpSpPr>
        <a:xfrm>
          <a:off x="0" y="0"/>
          <a:ext cx="0" cy="0"/>
          <a:chOff x="0" y="0"/>
          <a:chExt cx="0" cy="0"/>
        </a:xfrm>
      </p:grpSpPr>
      <p:sp>
        <p:nvSpPr>
          <p:cNvPr id="393" name="Google Shape;393;p38"/>
          <p:cNvSpPr txBox="1"/>
          <p:nvPr>
            <p:ph type="title"/>
          </p:nvPr>
        </p:nvSpPr>
        <p:spPr>
          <a:xfrm>
            <a:off x="393143" y="32947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線路圖</a:t>
            </a:r>
            <a:endParaRPr/>
          </a:p>
        </p:txBody>
      </p:sp>
      <p:graphicFrame>
        <p:nvGraphicFramePr>
          <p:cNvPr id="394" name="Google Shape;394;p38"/>
          <p:cNvGraphicFramePr/>
          <p:nvPr/>
        </p:nvGraphicFramePr>
        <p:xfrm>
          <a:off x="6473100" y="1948447"/>
          <a:ext cx="3000000" cy="3000000"/>
        </p:xfrm>
        <a:graphic>
          <a:graphicData uri="http://schemas.openxmlformats.org/drawingml/2006/table">
            <a:tbl>
              <a:tblPr bandRow="1" firstRow="1">
                <a:noFill/>
                <a:tableStyleId>{31B59B43-5E08-41E2-8A64-9C94BBA6341A}</a:tableStyleId>
              </a:tblPr>
              <a:tblGrid>
                <a:gridCol w="1680100"/>
                <a:gridCol w="1680100"/>
              </a:tblGrid>
              <a:tr h="344950">
                <a:tc>
                  <a:txBody>
                    <a:bodyPr/>
                    <a:lstStyle/>
                    <a:p>
                      <a:pPr indent="0" lvl="0" marL="0" marR="0" rtl="0" algn="l">
                        <a:spcBef>
                          <a:spcPts val="0"/>
                        </a:spcBef>
                        <a:spcAft>
                          <a:spcPts val="0"/>
                        </a:spcAft>
                        <a:buNone/>
                      </a:pPr>
                      <a:r>
                        <a:rPr lang="en-US" sz="1800"/>
                        <a:t>TFMini</a:t>
                      </a:r>
                      <a:endParaRPr sz="1800"/>
                    </a:p>
                  </a:txBody>
                  <a:tcPr marT="45725" marB="45725" marR="91450" marL="91450"/>
                </a:tc>
                <a:tc>
                  <a:txBody>
                    <a:bodyPr/>
                    <a:lstStyle/>
                    <a:p>
                      <a:pPr indent="0" lvl="0" marL="0" marR="0" rtl="0" algn="l">
                        <a:spcBef>
                          <a:spcPts val="0"/>
                        </a:spcBef>
                        <a:spcAft>
                          <a:spcPts val="0"/>
                        </a:spcAft>
                        <a:buNone/>
                      </a:pPr>
                      <a:r>
                        <a:rPr lang="en-US" sz="1800"/>
                        <a:t>Arduino Mega</a:t>
                      </a:r>
                      <a:endParaRPr/>
                    </a:p>
                  </a:txBody>
                  <a:tcPr marT="45725" marB="45725" marR="91450" marL="91450"/>
                </a:tc>
              </a:tr>
              <a:tr h="344950">
                <a:tc>
                  <a:txBody>
                    <a:bodyPr/>
                    <a:lstStyle/>
                    <a:p>
                      <a:pPr indent="0" lvl="0" marL="0" marR="0" rtl="0" algn="l">
                        <a:spcBef>
                          <a:spcPts val="0"/>
                        </a:spcBef>
                        <a:spcAft>
                          <a:spcPts val="0"/>
                        </a:spcAft>
                        <a:buNone/>
                      </a:pPr>
                      <a:r>
                        <a:rPr lang="en-US" sz="1800"/>
                        <a:t>紅色</a:t>
                      </a:r>
                      <a:endParaRPr/>
                    </a:p>
                  </a:txBody>
                  <a:tcPr marT="45725" marB="45725" marR="91450" marL="91450"/>
                </a:tc>
                <a:tc>
                  <a:txBody>
                    <a:bodyPr/>
                    <a:lstStyle/>
                    <a:p>
                      <a:pPr indent="0" lvl="0" marL="0" marR="0" rtl="0" algn="l">
                        <a:spcBef>
                          <a:spcPts val="0"/>
                        </a:spcBef>
                        <a:spcAft>
                          <a:spcPts val="0"/>
                        </a:spcAft>
                        <a:buClr>
                          <a:schemeClr val="dk1"/>
                        </a:buClr>
                        <a:buSzPts val="1800"/>
                        <a:buFont typeface="Arial"/>
                        <a:buNone/>
                      </a:pPr>
                      <a:r>
                        <a:rPr lang="en-US" sz="1800"/>
                        <a:t>VCC(5V)</a:t>
                      </a:r>
                      <a:endParaRPr/>
                    </a:p>
                  </a:txBody>
                  <a:tcPr marT="45725" marB="45725" marR="91450" marL="91450"/>
                </a:tc>
              </a:tr>
              <a:tr h="344950">
                <a:tc>
                  <a:txBody>
                    <a:bodyPr/>
                    <a:lstStyle/>
                    <a:p>
                      <a:pPr indent="0" lvl="0" marL="0" marR="0" rtl="0" algn="l">
                        <a:spcBef>
                          <a:spcPts val="0"/>
                        </a:spcBef>
                        <a:spcAft>
                          <a:spcPts val="0"/>
                        </a:spcAft>
                        <a:buNone/>
                      </a:pPr>
                      <a:r>
                        <a:rPr lang="en-US" sz="1800"/>
                        <a:t>黑色</a:t>
                      </a:r>
                      <a:endParaRPr sz="1800"/>
                    </a:p>
                  </a:txBody>
                  <a:tcPr marT="45725" marB="45725" marR="91450" marL="91450"/>
                </a:tc>
                <a:tc>
                  <a:txBody>
                    <a:bodyPr/>
                    <a:lstStyle/>
                    <a:p>
                      <a:pPr indent="0" lvl="0" marL="0" marR="0" rtl="0" algn="l">
                        <a:spcBef>
                          <a:spcPts val="0"/>
                        </a:spcBef>
                        <a:spcAft>
                          <a:spcPts val="0"/>
                        </a:spcAft>
                        <a:buNone/>
                      </a:pPr>
                      <a:r>
                        <a:rPr lang="en-US" sz="1800"/>
                        <a:t>GND</a:t>
                      </a:r>
                      <a:endParaRPr/>
                    </a:p>
                  </a:txBody>
                  <a:tcPr marT="45725" marB="45725" marR="91450" marL="91450"/>
                </a:tc>
              </a:tr>
              <a:tr h="412750">
                <a:tc>
                  <a:txBody>
                    <a:bodyPr/>
                    <a:lstStyle/>
                    <a:p>
                      <a:pPr indent="0" lvl="0" marL="0" marR="0" rtl="0" algn="l">
                        <a:spcBef>
                          <a:spcPts val="0"/>
                        </a:spcBef>
                        <a:spcAft>
                          <a:spcPts val="0"/>
                        </a:spcAft>
                        <a:buClr>
                          <a:schemeClr val="dk1"/>
                        </a:buClr>
                        <a:buSzPts val="1800"/>
                        <a:buFont typeface="Arial"/>
                        <a:buNone/>
                      </a:pPr>
                      <a:r>
                        <a:rPr lang="en-US" sz="1800"/>
                        <a:t>白色</a:t>
                      </a:r>
                      <a:endParaRPr sz="1800"/>
                    </a:p>
                  </a:txBody>
                  <a:tcPr marT="45725" marB="45725" marR="91450" marL="91450"/>
                </a:tc>
                <a:tc>
                  <a:txBody>
                    <a:bodyPr/>
                    <a:lstStyle/>
                    <a:p>
                      <a:pPr indent="0" lvl="0" marL="0" marR="0" rtl="0" algn="l">
                        <a:spcBef>
                          <a:spcPts val="0"/>
                        </a:spcBef>
                        <a:spcAft>
                          <a:spcPts val="0"/>
                        </a:spcAft>
                        <a:buClr>
                          <a:srgbClr val="FF0000"/>
                        </a:buClr>
                        <a:buSzPts val="1800"/>
                        <a:buFont typeface="Arial"/>
                        <a:buNone/>
                      </a:pPr>
                      <a:r>
                        <a:rPr b="1" lang="en-US" sz="1800">
                          <a:solidFill>
                            <a:srgbClr val="FF0000"/>
                          </a:solidFill>
                        </a:rPr>
                        <a:t>SDA (20)</a:t>
                      </a:r>
                      <a:endParaRPr/>
                    </a:p>
                  </a:txBody>
                  <a:tcPr marT="45725" marB="45725" marR="91450" marL="91450"/>
                </a:tc>
              </a:tr>
              <a:tr h="344950">
                <a:tc>
                  <a:txBody>
                    <a:bodyPr/>
                    <a:lstStyle/>
                    <a:p>
                      <a:pPr indent="0" lvl="0" marL="0" marR="0" rtl="0" algn="l">
                        <a:spcBef>
                          <a:spcPts val="0"/>
                        </a:spcBef>
                        <a:spcAft>
                          <a:spcPts val="0"/>
                        </a:spcAft>
                        <a:buClr>
                          <a:schemeClr val="dk1"/>
                        </a:buClr>
                        <a:buSzPts val="1800"/>
                        <a:buFont typeface="Arial"/>
                        <a:buNone/>
                      </a:pPr>
                      <a:r>
                        <a:rPr lang="en-US" sz="1800"/>
                        <a:t>綠色</a:t>
                      </a:r>
                      <a:endParaRPr sz="1800"/>
                    </a:p>
                  </a:txBody>
                  <a:tcPr marT="45725" marB="45725" marR="91450" marL="91450"/>
                </a:tc>
                <a:tc>
                  <a:txBody>
                    <a:bodyPr/>
                    <a:lstStyle/>
                    <a:p>
                      <a:pPr indent="0" lvl="0" marL="0" marR="0" rtl="0" algn="l">
                        <a:spcBef>
                          <a:spcPts val="0"/>
                        </a:spcBef>
                        <a:spcAft>
                          <a:spcPts val="0"/>
                        </a:spcAft>
                        <a:buClr>
                          <a:srgbClr val="FF0000"/>
                        </a:buClr>
                        <a:buSzPts val="1800"/>
                        <a:buFont typeface="Arial"/>
                        <a:buNone/>
                      </a:pPr>
                      <a:r>
                        <a:rPr b="1" lang="en-US" sz="1800">
                          <a:solidFill>
                            <a:srgbClr val="FF0000"/>
                          </a:solidFill>
                        </a:rPr>
                        <a:t>SCL (21)</a:t>
                      </a:r>
                      <a:endParaRPr/>
                    </a:p>
                  </a:txBody>
                  <a:tcPr marT="45725" marB="45725" marR="91450" marL="91450"/>
                </a:tc>
              </a:tr>
            </a:tbl>
          </a:graphicData>
        </a:graphic>
      </p:graphicFrame>
      <p:pic>
        <p:nvPicPr>
          <p:cNvPr descr="A diagram of a device with wires&#10;&#10;Description automatically generated" id="395" name="Google Shape;395;p38"/>
          <p:cNvPicPr preferRelativeResize="0"/>
          <p:nvPr/>
        </p:nvPicPr>
        <p:blipFill rotWithShape="1">
          <a:blip r:embed="rId3">
            <a:alphaModFix/>
          </a:blip>
          <a:srcRect b="16176" l="0" r="338" t="0"/>
          <a:stretch/>
        </p:blipFill>
        <p:spPr>
          <a:xfrm>
            <a:off x="3207307" y="1655485"/>
            <a:ext cx="2953324" cy="2289503"/>
          </a:xfrm>
          <a:prstGeom prst="rect">
            <a:avLst/>
          </a:prstGeom>
          <a:noFill/>
          <a:ln>
            <a:noFill/>
          </a:ln>
        </p:spPr>
      </p:pic>
      <p:pic>
        <p:nvPicPr>
          <p:cNvPr descr="A close-up of a computer&#10;&#10;Description automatically generated" id="396" name="Google Shape;396;p38"/>
          <p:cNvPicPr preferRelativeResize="0"/>
          <p:nvPr/>
        </p:nvPicPr>
        <p:blipFill rotWithShape="1">
          <a:blip r:embed="rId4">
            <a:alphaModFix/>
          </a:blip>
          <a:srcRect b="0" l="0" r="0" t="0"/>
          <a:stretch/>
        </p:blipFill>
        <p:spPr>
          <a:xfrm>
            <a:off x="2398211" y="4695686"/>
            <a:ext cx="3756025" cy="2011892"/>
          </a:xfrm>
          <a:prstGeom prst="rect">
            <a:avLst/>
          </a:prstGeom>
          <a:noFill/>
          <a:ln>
            <a:noFill/>
          </a:ln>
        </p:spPr>
      </p:pic>
      <p:graphicFrame>
        <p:nvGraphicFramePr>
          <p:cNvPr id="397" name="Google Shape;397;p38"/>
          <p:cNvGraphicFramePr/>
          <p:nvPr/>
        </p:nvGraphicFramePr>
        <p:xfrm>
          <a:off x="6453048" y="4697886"/>
          <a:ext cx="3000000" cy="3000000"/>
        </p:xfrm>
        <a:graphic>
          <a:graphicData uri="http://schemas.openxmlformats.org/drawingml/2006/table">
            <a:tbl>
              <a:tblPr bandRow="1" firstRow="1">
                <a:noFill/>
                <a:tableStyleId>{31B59B43-5E08-41E2-8A64-9C94BBA6341A}</a:tableStyleId>
              </a:tblPr>
              <a:tblGrid>
                <a:gridCol w="1690125"/>
                <a:gridCol w="1690125"/>
              </a:tblGrid>
              <a:tr h="292775">
                <a:tc>
                  <a:txBody>
                    <a:bodyPr/>
                    <a:lstStyle/>
                    <a:p>
                      <a:pPr indent="0" lvl="0" marL="0" marR="0" rtl="0" algn="l">
                        <a:spcBef>
                          <a:spcPts val="0"/>
                        </a:spcBef>
                        <a:spcAft>
                          <a:spcPts val="0"/>
                        </a:spcAft>
                        <a:buNone/>
                      </a:pPr>
                      <a:r>
                        <a:rPr lang="en-US" sz="1800"/>
                        <a:t>LCD</a:t>
                      </a:r>
                      <a:endParaRPr sz="1800"/>
                    </a:p>
                  </a:txBody>
                  <a:tcPr marT="45725" marB="45725" marR="91450" marL="91450"/>
                </a:tc>
                <a:tc>
                  <a:txBody>
                    <a:bodyPr/>
                    <a:lstStyle/>
                    <a:p>
                      <a:pPr indent="0" lvl="0" marL="0" marR="0" rtl="0" algn="l">
                        <a:spcBef>
                          <a:spcPts val="0"/>
                        </a:spcBef>
                        <a:spcAft>
                          <a:spcPts val="0"/>
                        </a:spcAft>
                        <a:buNone/>
                      </a:pPr>
                      <a:r>
                        <a:rPr lang="en-US" sz="1800"/>
                        <a:t>Arduino Mega</a:t>
                      </a:r>
                      <a:endParaRPr/>
                    </a:p>
                  </a:txBody>
                  <a:tcPr marT="45725" marB="45725" marR="91450" marL="91450"/>
                </a:tc>
              </a:tr>
              <a:tr h="292775">
                <a:tc>
                  <a:txBody>
                    <a:bodyPr/>
                    <a:lstStyle/>
                    <a:p>
                      <a:pPr indent="0" lvl="0" marL="0" marR="0" rtl="0" algn="l">
                        <a:spcBef>
                          <a:spcPts val="0"/>
                        </a:spcBef>
                        <a:spcAft>
                          <a:spcPts val="0"/>
                        </a:spcAft>
                        <a:buNone/>
                      </a:pPr>
                      <a:r>
                        <a:rPr lang="en-US" sz="1800"/>
                        <a:t>VCC</a:t>
                      </a:r>
                      <a:endParaRPr/>
                    </a:p>
                  </a:txBody>
                  <a:tcPr marT="45725" marB="45725" marR="91450" marL="91450"/>
                </a:tc>
                <a:tc>
                  <a:txBody>
                    <a:bodyPr/>
                    <a:lstStyle/>
                    <a:p>
                      <a:pPr indent="0" lvl="0" marL="0" marR="0" rtl="0" algn="l">
                        <a:spcBef>
                          <a:spcPts val="0"/>
                        </a:spcBef>
                        <a:spcAft>
                          <a:spcPts val="0"/>
                        </a:spcAft>
                        <a:buClr>
                          <a:schemeClr val="dk1"/>
                        </a:buClr>
                        <a:buSzPts val="1800"/>
                        <a:buFont typeface="Arial"/>
                        <a:buNone/>
                      </a:pPr>
                      <a:r>
                        <a:rPr lang="en-US" sz="1800"/>
                        <a:t>VCC(5V)</a:t>
                      </a:r>
                      <a:endParaRPr/>
                    </a:p>
                  </a:txBody>
                  <a:tcPr marT="45725" marB="45725" marR="91450" marL="91450"/>
                </a:tc>
              </a:tr>
              <a:tr h="292775">
                <a:tc>
                  <a:txBody>
                    <a:bodyPr/>
                    <a:lstStyle/>
                    <a:p>
                      <a:pPr indent="0" lvl="0" marL="0" marR="0" rtl="0" algn="l">
                        <a:spcBef>
                          <a:spcPts val="0"/>
                        </a:spcBef>
                        <a:spcAft>
                          <a:spcPts val="0"/>
                        </a:spcAft>
                        <a:buNone/>
                      </a:pPr>
                      <a:r>
                        <a:rPr lang="en-US" sz="1800"/>
                        <a:t>GND</a:t>
                      </a:r>
                      <a:endParaRPr/>
                    </a:p>
                  </a:txBody>
                  <a:tcPr marT="45725" marB="45725" marR="91450" marL="91450"/>
                </a:tc>
                <a:tc>
                  <a:txBody>
                    <a:bodyPr/>
                    <a:lstStyle/>
                    <a:p>
                      <a:pPr indent="0" lvl="0" marL="0" marR="0" rtl="0" algn="l">
                        <a:spcBef>
                          <a:spcPts val="0"/>
                        </a:spcBef>
                        <a:spcAft>
                          <a:spcPts val="0"/>
                        </a:spcAft>
                        <a:buNone/>
                      </a:pPr>
                      <a:r>
                        <a:rPr lang="en-US" sz="1800"/>
                        <a:t>GND</a:t>
                      </a:r>
                      <a:endParaRPr/>
                    </a:p>
                  </a:txBody>
                  <a:tcPr marT="45725" marB="45725" marR="91450" marL="91450"/>
                </a:tc>
              </a:tr>
              <a:tr h="292775">
                <a:tc>
                  <a:txBody>
                    <a:bodyPr/>
                    <a:lstStyle/>
                    <a:p>
                      <a:pPr indent="0" lvl="0" marL="0" marR="0" rtl="0" algn="l">
                        <a:spcBef>
                          <a:spcPts val="0"/>
                        </a:spcBef>
                        <a:spcAft>
                          <a:spcPts val="0"/>
                        </a:spcAft>
                        <a:buClr>
                          <a:schemeClr val="dk1"/>
                        </a:buClr>
                        <a:buSzPts val="1800"/>
                        <a:buFont typeface="Arial"/>
                        <a:buNone/>
                      </a:pPr>
                      <a:r>
                        <a:rPr lang="en-US" sz="1800"/>
                        <a:t>SDA</a:t>
                      </a:r>
                      <a:endParaRPr/>
                    </a:p>
                  </a:txBody>
                  <a:tcPr marT="45725" marB="45725" marR="91450" marL="91450"/>
                </a:tc>
                <a:tc>
                  <a:txBody>
                    <a:bodyPr/>
                    <a:lstStyle/>
                    <a:p>
                      <a:pPr indent="0" lvl="0" marL="0" marR="0" rtl="0" algn="l">
                        <a:spcBef>
                          <a:spcPts val="0"/>
                        </a:spcBef>
                        <a:spcAft>
                          <a:spcPts val="0"/>
                        </a:spcAft>
                        <a:buClr>
                          <a:srgbClr val="FF0000"/>
                        </a:buClr>
                        <a:buSzPts val="1800"/>
                        <a:buFont typeface="Arial"/>
                        <a:buNone/>
                      </a:pPr>
                      <a:r>
                        <a:rPr b="1" lang="en-US" sz="1800">
                          <a:solidFill>
                            <a:srgbClr val="FF0000"/>
                          </a:solidFill>
                        </a:rPr>
                        <a:t>SDA (20)</a:t>
                      </a:r>
                      <a:endParaRPr/>
                    </a:p>
                  </a:txBody>
                  <a:tcPr marT="45725" marB="45725" marR="91450" marL="91450"/>
                </a:tc>
              </a:tr>
              <a:tr h="292775">
                <a:tc>
                  <a:txBody>
                    <a:bodyPr/>
                    <a:lstStyle/>
                    <a:p>
                      <a:pPr indent="0" lvl="0" marL="0" marR="0" rtl="0" algn="l">
                        <a:spcBef>
                          <a:spcPts val="0"/>
                        </a:spcBef>
                        <a:spcAft>
                          <a:spcPts val="0"/>
                        </a:spcAft>
                        <a:buClr>
                          <a:schemeClr val="dk1"/>
                        </a:buClr>
                        <a:buSzPts val="1800"/>
                        <a:buFont typeface="Arial"/>
                        <a:buNone/>
                      </a:pPr>
                      <a:r>
                        <a:rPr lang="en-US" sz="1800"/>
                        <a:t>SCL</a:t>
                      </a:r>
                      <a:endParaRPr/>
                    </a:p>
                  </a:txBody>
                  <a:tcPr marT="45725" marB="45725" marR="91450" marL="91450"/>
                </a:tc>
                <a:tc>
                  <a:txBody>
                    <a:bodyPr/>
                    <a:lstStyle/>
                    <a:p>
                      <a:pPr indent="0" lvl="0" marL="0" marR="0" rtl="0" algn="l">
                        <a:spcBef>
                          <a:spcPts val="0"/>
                        </a:spcBef>
                        <a:spcAft>
                          <a:spcPts val="0"/>
                        </a:spcAft>
                        <a:buClr>
                          <a:srgbClr val="FF0000"/>
                        </a:buClr>
                        <a:buSzPts val="1800"/>
                        <a:buFont typeface="Arial"/>
                        <a:buNone/>
                      </a:pPr>
                      <a:r>
                        <a:rPr b="1" lang="en-US" sz="1800">
                          <a:solidFill>
                            <a:srgbClr val="FF0000"/>
                          </a:solidFill>
                        </a:rPr>
                        <a:t>SCL (21)</a:t>
                      </a:r>
                      <a:endParaRPr/>
                    </a:p>
                  </a:txBody>
                  <a:tcPr marT="45725" marB="45725" marR="91450" marL="91450"/>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1" name="Shape 401"/>
        <p:cNvGrpSpPr/>
        <p:nvPr/>
      </p:nvGrpSpPr>
      <p:grpSpPr>
        <a:xfrm>
          <a:off x="0" y="0"/>
          <a:ext cx="0" cy="0"/>
          <a:chOff x="0" y="0"/>
          <a:chExt cx="0" cy="0"/>
        </a:xfrm>
      </p:grpSpPr>
      <p:sp>
        <p:nvSpPr>
          <p:cNvPr id="402" name="Google Shape;402;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&lt;hd44780.h&gt; </a:t>
            </a:r>
            <a:r>
              <a:rPr lang="en-US">
                <a:latin typeface="MS PGothic"/>
                <a:ea typeface="MS PGothic"/>
                <a:cs typeface="MS PGothic"/>
                <a:sym typeface="MS PGothic"/>
              </a:rPr>
              <a:t>資料庫</a:t>
            </a:r>
            <a:endParaRPr/>
          </a:p>
        </p:txBody>
      </p:sp>
      <p:pic>
        <p:nvPicPr>
          <p:cNvPr descr="A screenshot of a computer&#10;&#10;Description automatically generated" id="403" name="Google Shape;403;p39"/>
          <p:cNvPicPr preferRelativeResize="0"/>
          <p:nvPr>
            <p:ph idx="1" type="body"/>
          </p:nvPr>
        </p:nvPicPr>
        <p:blipFill rotWithShape="1">
          <a:blip r:embed="rId3">
            <a:alphaModFix/>
          </a:blip>
          <a:srcRect b="0" l="0" r="0" t="0"/>
          <a:stretch/>
        </p:blipFill>
        <p:spPr>
          <a:xfrm>
            <a:off x="1899618" y="1584994"/>
            <a:ext cx="3219185" cy="4832601"/>
          </a:xfrm>
          <a:prstGeom prst="rect">
            <a:avLst/>
          </a:prstGeom>
          <a:noFill/>
          <a:ln>
            <a:noFill/>
          </a:ln>
        </p:spPr>
      </p:pic>
      <p:pic>
        <p:nvPicPr>
          <p:cNvPr descr="A screenshot of a computer code&#10;&#10;Description automatically generated" id="404" name="Google Shape;404;p39"/>
          <p:cNvPicPr preferRelativeResize="0"/>
          <p:nvPr/>
        </p:nvPicPr>
        <p:blipFill rotWithShape="1">
          <a:blip r:embed="rId4">
            <a:alphaModFix/>
          </a:blip>
          <a:srcRect b="0" l="0" r="0" t="0"/>
          <a:stretch/>
        </p:blipFill>
        <p:spPr>
          <a:xfrm>
            <a:off x="5908358" y="2714864"/>
            <a:ext cx="3543300" cy="96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900"/>
              <a:buFont typeface="MS PGothic"/>
              <a:buNone/>
            </a:pPr>
            <a:r>
              <a:rPr lang="en-US" sz="2900">
                <a:latin typeface="MS PGothic"/>
                <a:ea typeface="MS PGothic"/>
                <a:cs typeface="MS PGothic"/>
                <a:sym typeface="MS PGothic"/>
              </a:rPr>
              <a:t>旋轉編碼器的應用</a:t>
            </a:r>
            <a:endParaRPr/>
          </a:p>
        </p:txBody>
      </p:sp>
      <p:sp>
        <p:nvSpPr>
          <p:cNvPr id="108" name="Google Shape;10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latin typeface="MS PGothic"/>
                <a:ea typeface="MS PGothic"/>
                <a:cs typeface="MS PGothic"/>
                <a:sym typeface="MS PGothic"/>
              </a:rPr>
              <a:t>      鏡頭        旋轉按鈕       機械人</a:t>
            </a:r>
            <a:endParaRPr/>
          </a:p>
          <a:p>
            <a:pPr indent="0" lvl="0" marL="0" rtl="0" algn="l">
              <a:lnSpc>
                <a:spcPct val="90000"/>
              </a:lnSpc>
              <a:spcBef>
                <a:spcPts val="1000"/>
              </a:spcBef>
              <a:spcAft>
                <a:spcPts val="0"/>
              </a:spcAft>
              <a:buClr>
                <a:schemeClr val="dk1"/>
              </a:buClr>
              <a:buSzPts val="2400"/>
              <a:buNone/>
            </a:pPr>
            <a:r>
              <a:t/>
            </a:r>
            <a:endParaRPr sz="2400">
              <a:latin typeface="MS PGothic"/>
              <a:ea typeface="MS PGothic"/>
              <a:cs typeface="MS PGothic"/>
              <a:sym typeface="MS PGothic"/>
            </a:endParaRPr>
          </a:p>
        </p:txBody>
      </p:sp>
      <p:pic>
        <p:nvPicPr>
          <p:cNvPr descr="相機鏡頭推薦指南：了解相機鏡頭種類的基本知識| Rakuten樂天市場" id="109" name="Google Shape;109;p4"/>
          <p:cNvPicPr preferRelativeResize="0"/>
          <p:nvPr/>
        </p:nvPicPr>
        <p:blipFill rotWithShape="1">
          <a:blip r:embed="rId3">
            <a:alphaModFix/>
          </a:blip>
          <a:srcRect b="0" l="0" r="0" t="0"/>
          <a:stretch/>
        </p:blipFill>
        <p:spPr>
          <a:xfrm>
            <a:off x="1676400" y="2740017"/>
            <a:ext cx="2743200" cy="1783080"/>
          </a:xfrm>
          <a:prstGeom prst="rect">
            <a:avLst/>
          </a:prstGeom>
          <a:noFill/>
          <a:ln>
            <a:noFill/>
          </a:ln>
        </p:spPr>
      </p:pic>
      <p:pic>
        <p:nvPicPr>
          <p:cNvPr descr="8 个旋转按钮点子| 产品设计, 质感, 设计" id="110" name="Google Shape;110;p4"/>
          <p:cNvPicPr preferRelativeResize="0"/>
          <p:nvPr/>
        </p:nvPicPr>
        <p:blipFill rotWithShape="1">
          <a:blip r:embed="rId4">
            <a:alphaModFix/>
          </a:blip>
          <a:srcRect b="0" l="0" r="0" t="0"/>
          <a:stretch/>
        </p:blipFill>
        <p:spPr>
          <a:xfrm>
            <a:off x="5151879" y="2736569"/>
            <a:ext cx="2466975" cy="1847850"/>
          </a:xfrm>
          <a:prstGeom prst="rect">
            <a:avLst/>
          </a:prstGeom>
          <a:noFill/>
          <a:ln>
            <a:noFill/>
          </a:ln>
        </p:spPr>
      </p:pic>
      <p:pic>
        <p:nvPicPr>
          <p:cNvPr descr="mBot STEM 兒童機械人編程課程@RoboCode Academy" id="111" name="Google Shape;111;p4"/>
          <p:cNvPicPr preferRelativeResize="0"/>
          <p:nvPr/>
        </p:nvPicPr>
        <p:blipFill rotWithShape="1">
          <a:blip r:embed="rId5">
            <a:alphaModFix/>
          </a:blip>
          <a:srcRect b="0" l="0" r="0" t="0"/>
          <a:stretch/>
        </p:blipFill>
        <p:spPr>
          <a:xfrm>
            <a:off x="8245033" y="2499206"/>
            <a:ext cx="2743200" cy="232257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9" name="Shape 409"/>
        <p:cNvGrpSpPr/>
        <p:nvPr/>
      </p:nvGrpSpPr>
      <p:grpSpPr>
        <a:xfrm>
          <a:off x="0" y="0"/>
          <a:ext cx="0" cy="0"/>
          <a:chOff x="0" y="0"/>
          <a:chExt cx="0" cy="0"/>
        </a:xfrm>
      </p:grpSpPr>
      <p:sp>
        <p:nvSpPr>
          <p:cNvPr id="410" name="Google Shape;41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S PGothic"/>
              <a:buNone/>
            </a:pPr>
            <a:br>
              <a:rPr lang="en-US">
                <a:latin typeface="MS PGothic"/>
                <a:ea typeface="MS PGothic"/>
                <a:cs typeface="MS PGothic"/>
                <a:sym typeface="MS PGothic"/>
              </a:rPr>
            </a:br>
            <a:r>
              <a:rPr lang="en-US">
                <a:latin typeface="MS PGothic"/>
                <a:ea typeface="MS PGothic"/>
                <a:cs typeface="MS PGothic"/>
                <a:sym typeface="MS PGothic"/>
              </a:rPr>
              <a:t>背後原理</a:t>
            </a:r>
            <a:endParaRPr/>
          </a:p>
          <a:p>
            <a:pPr indent="0" lvl="0" marL="0" rtl="0" algn="l">
              <a:lnSpc>
                <a:spcPct val="90000"/>
              </a:lnSpc>
              <a:spcBef>
                <a:spcPts val="0"/>
              </a:spcBef>
              <a:spcAft>
                <a:spcPts val="0"/>
              </a:spcAft>
              <a:buClr>
                <a:schemeClr val="dk1"/>
              </a:buClr>
              <a:buSzPts val="4400"/>
              <a:buFont typeface="Play"/>
              <a:buNone/>
            </a:pPr>
            <a:r>
              <a:t/>
            </a:r>
            <a:endParaRPr>
              <a:latin typeface="MS PGothic"/>
              <a:ea typeface="MS PGothic"/>
              <a:cs typeface="MS PGothic"/>
              <a:sym typeface="MS PGothic"/>
            </a:endParaRPr>
          </a:p>
        </p:txBody>
      </p:sp>
      <p:sp>
        <p:nvSpPr>
          <p:cNvPr id="411" name="Google Shape;411;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Step 1:  使用sendCommand 設定好LiDAR</a:t>
            </a:r>
            <a:endParaRPr/>
          </a:p>
          <a:p>
            <a:pPr indent="-228600" lvl="0" marL="228600" rtl="0" algn="l">
              <a:lnSpc>
                <a:spcPct val="90000"/>
              </a:lnSpc>
              <a:spcBef>
                <a:spcPts val="1000"/>
              </a:spcBef>
              <a:spcAft>
                <a:spcPts val="0"/>
              </a:spcAft>
              <a:buClr>
                <a:schemeClr val="dk1"/>
              </a:buClr>
              <a:buSzPts val="2800"/>
              <a:buChar char="•"/>
            </a:pPr>
            <a:r>
              <a:rPr lang="en-US"/>
              <a:t>Step 2：初始化LCD (.begin）</a:t>
            </a:r>
            <a:endParaRPr/>
          </a:p>
          <a:p>
            <a:pPr indent="-228600" lvl="0" marL="228600" rtl="0" algn="l">
              <a:lnSpc>
                <a:spcPct val="90000"/>
              </a:lnSpc>
              <a:spcBef>
                <a:spcPts val="1000"/>
              </a:spcBef>
              <a:spcAft>
                <a:spcPts val="0"/>
              </a:spcAft>
              <a:buClr>
                <a:schemeClr val="dk1"/>
              </a:buClr>
              <a:buSzPts val="2800"/>
              <a:buChar char="•"/>
            </a:pPr>
            <a:r>
              <a:rPr lang="en-US"/>
              <a:t>Step 3: 使用getData 收集數據</a:t>
            </a:r>
            <a:endParaRPr/>
          </a:p>
          <a:p>
            <a:pPr indent="-228600" lvl="0" marL="228600" rtl="0" algn="l">
              <a:lnSpc>
                <a:spcPct val="90000"/>
              </a:lnSpc>
              <a:spcBef>
                <a:spcPts val="1000"/>
              </a:spcBef>
              <a:spcAft>
                <a:spcPts val="0"/>
              </a:spcAft>
              <a:buClr>
                <a:schemeClr val="dk1"/>
              </a:buClr>
              <a:buSzPts val="2800"/>
              <a:buChar char="•"/>
            </a:pPr>
            <a:r>
              <a:rPr lang="en-US"/>
              <a:t>Step 4: </a:t>
            </a:r>
            <a:r>
              <a:rPr lang="en-US">
                <a:solidFill>
                  <a:srgbClr val="000000"/>
                </a:solidFill>
                <a:latin typeface="Arial"/>
                <a:ea typeface="Arial"/>
                <a:cs typeface="Arial"/>
                <a:sym typeface="Arial"/>
              </a:rPr>
              <a:t>數據透過LCD資料庫指令展示 (.setCursor, .print)</a:t>
            </a:r>
            <a:endParaRPr/>
          </a:p>
          <a:p>
            <a:pPr indent="-50800" lvl="0" marL="228600" rtl="0" algn="l">
              <a:lnSpc>
                <a:spcPct val="90000"/>
              </a:lnSpc>
              <a:spcBef>
                <a:spcPts val="1000"/>
              </a:spcBef>
              <a:spcAft>
                <a:spcPts val="0"/>
              </a:spcAft>
              <a:buClr>
                <a:schemeClr val="dk1"/>
              </a:buClr>
              <a:buSzPts val="2800"/>
              <a:buNone/>
            </a:pPr>
            <a:r>
              <a:t/>
            </a:r>
            <a:endParaRPr>
              <a:solidFill>
                <a:srgbClr val="000000"/>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6" name="Shape 416"/>
        <p:cNvGrpSpPr/>
        <p:nvPr/>
      </p:nvGrpSpPr>
      <p:grpSpPr>
        <a:xfrm>
          <a:off x="0" y="0"/>
          <a:ext cx="0" cy="0"/>
          <a:chOff x="0" y="0"/>
          <a:chExt cx="0" cy="0"/>
        </a:xfrm>
      </p:grpSpPr>
      <p:sp>
        <p:nvSpPr>
          <p:cNvPr id="417" name="Google Shape;417;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S PGothic"/>
              <a:buNone/>
            </a:pPr>
            <a:br>
              <a:rPr lang="en-US">
                <a:latin typeface="MS PGothic"/>
                <a:ea typeface="MS PGothic"/>
                <a:cs typeface="MS PGothic"/>
                <a:sym typeface="MS PGothic"/>
              </a:rPr>
            </a:br>
            <a:r>
              <a:rPr lang="en-US">
                <a:latin typeface="MS PGothic"/>
                <a:ea typeface="MS PGothic"/>
                <a:cs typeface="MS PGothic"/>
                <a:sym typeface="MS PGothic"/>
              </a:rPr>
              <a:t>LCD展示資料</a:t>
            </a:r>
            <a:endParaRPr/>
          </a:p>
          <a:p>
            <a:pPr indent="0" lvl="0" marL="0" rtl="0" algn="l">
              <a:lnSpc>
                <a:spcPct val="90000"/>
              </a:lnSpc>
              <a:spcBef>
                <a:spcPts val="0"/>
              </a:spcBef>
              <a:spcAft>
                <a:spcPts val="0"/>
              </a:spcAft>
              <a:buClr>
                <a:schemeClr val="dk1"/>
              </a:buClr>
              <a:buSzPts val="4400"/>
              <a:buFont typeface="Play"/>
              <a:buNone/>
            </a:pPr>
            <a:r>
              <a:t/>
            </a:r>
            <a:endParaRPr>
              <a:latin typeface="MS PGothic"/>
              <a:ea typeface="MS PGothic"/>
              <a:cs typeface="MS PGothic"/>
              <a:sym typeface="MS PGothic"/>
            </a:endParaRPr>
          </a:p>
        </p:txBody>
      </p:sp>
      <p:sp>
        <p:nvSpPr>
          <p:cNvPr id="418" name="Google Shape;418;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solidFill>
                <a:srgbClr val="000000"/>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solidFill>
                <a:srgbClr val="000000"/>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pic>
        <p:nvPicPr>
          <p:cNvPr descr="A screenshot of a computer program&#10;&#10;Description automatically generated" id="419" name="Google Shape;419;p41"/>
          <p:cNvPicPr preferRelativeResize="0"/>
          <p:nvPr/>
        </p:nvPicPr>
        <p:blipFill rotWithShape="1">
          <a:blip r:embed="rId3">
            <a:alphaModFix/>
          </a:blip>
          <a:srcRect b="0" l="0" r="0" t="0"/>
          <a:stretch/>
        </p:blipFill>
        <p:spPr>
          <a:xfrm>
            <a:off x="909638" y="1619250"/>
            <a:ext cx="4943475" cy="4762500"/>
          </a:xfrm>
          <a:prstGeom prst="rect">
            <a:avLst/>
          </a:prstGeom>
          <a:noFill/>
          <a:ln>
            <a:noFill/>
          </a:ln>
        </p:spPr>
      </p:pic>
      <p:pic>
        <p:nvPicPr>
          <p:cNvPr id="420" name="Google Shape;420;p41"/>
          <p:cNvPicPr preferRelativeResize="0"/>
          <p:nvPr/>
        </p:nvPicPr>
        <p:blipFill rotWithShape="1">
          <a:blip r:embed="rId4">
            <a:alphaModFix/>
          </a:blip>
          <a:srcRect b="0" l="0" r="0" t="0"/>
          <a:stretch/>
        </p:blipFill>
        <p:spPr>
          <a:xfrm>
            <a:off x="6457950" y="3262313"/>
            <a:ext cx="3390900" cy="14763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4" name="Shape 424"/>
        <p:cNvGrpSpPr/>
        <p:nvPr/>
      </p:nvGrpSpPr>
      <p:grpSpPr>
        <a:xfrm>
          <a:off x="0" y="0"/>
          <a:ext cx="0" cy="0"/>
          <a:chOff x="0" y="0"/>
          <a:chExt cx="0" cy="0"/>
        </a:xfrm>
      </p:grpSpPr>
      <p:sp>
        <p:nvSpPr>
          <p:cNvPr id="425" name="Google Shape;425;p42"/>
          <p:cNvSpPr txBox="1"/>
          <p:nvPr>
            <p:ph type="title"/>
          </p:nvPr>
        </p:nvSpPr>
        <p:spPr>
          <a:xfrm>
            <a:off x="842433" y="770606"/>
            <a:ext cx="10505017" cy="296915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b="1" lang="en-US"/>
              <a:t>使用LCD(液晶顯示器)展示</a:t>
            </a:r>
            <a:br>
              <a:rPr b="1" lang="en-US"/>
            </a:br>
            <a:r>
              <a:rPr b="1" lang="en-US"/>
              <a:t>TFMini的最少,最大距離</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0" name="Shape 430"/>
        <p:cNvGrpSpPr/>
        <p:nvPr/>
      </p:nvGrpSpPr>
      <p:grpSpPr>
        <a:xfrm>
          <a:off x="0" y="0"/>
          <a:ext cx="0" cy="0"/>
          <a:chOff x="0" y="0"/>
          <a:chExt cx="0" cy="0"/>
        </a:xfrm>
      </p:grpSpPr>
      <p:sp>
        <p:nvSpPr>
          <p:cNvPr id="431" name="Google Shape;431;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S PGothic"/>
              <a:buNone/>
            </a:pPr>
            <a:br>
              <a:rPr lang="en-US">
                <a:latin typeface="MS PGothic"/>
                <a:ea typeface="MS PGothic"/>
                <a:cs typeface="MS PGothic"/>
                <a:sym typeface="MS PGothic"/>
              </a:rPr>
            </a:br>
            <a:r>
              <a:rPr lang="en-US">
                <a:latin typeface="MS PGothic"/>
                <a:ea typeface="MS PGothic"/>
                <a:cs typeface="MS PGothic"/>
                <a:sym typeface="MS PGothic"/>
              </a:rPr>
              <a:t>背後原理</a:t>
            </a:r>
            <a:endParaRPr/>
          </a:p>
          <a:p>
            <a:pPr indent="0" lvl="0" marL="0" rtl="0" algn="l">
              <a:lnSpc>
                <a:spcPct val="90000"/>
              </a:lnSpc>
              <a:spcBef>
                <a:spcPts val="0"/>
              </a:spcBef>
              <a:spcAft>
                <a:spcPts val="0"/>
              </a:spcAft>
              <a:buClr>
                <a:schemeClr val="dk1"/>
              </a:buClr>
              <a:buSzPts val="4400"/>
              <a:buFont typeface="Play"/>
              <a:buNone/>
            </a:pPr>
            <a:r>
              <a:t/>
            </a:r>
            <a:endParaRPr>
              <a:latin typeface="MS PGothic"/>
              <a:ea typeface="MS PGothic"/>
              <a:cs typeface="MS PGothic"/>
              <a:sym typeface="MS PGothic"/>
            </a:endParaRPr>
          </a:p>
        </p:txBody>
      </p:sp>
      <p:sp>
        <p:nvSpPr>
          <p:cNvPr id="432" name="Google Shape;432;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Step 1:  使用sendCommand 設定好LiDAR</a:t>
            </a:r>
            <a:endParaRPr/>
          </a:p>
          <a:p>
            <a:pPr indent="-228600" lvl="0" marL="228600" rtl="0" algn="l">
              <a:lnSpc>
                <a:spcPct val="90000"/>
              </a:lnSpc>
              <a:spcBef>
                <a:spcPts val="1000"/>
              </a:spcBef>
              <a:spcAft>
                <a:spcPts val="0"/>
              </a:spcAft>
              <a:buClr>
                <a:schemeClr val="dk1"/>
              </a:buClr>
              <a:buSzPts val="2800"/>
              <a:buChar char="•"/>
            </a:pPr>
            <a:r>
              <a:rPr lang="en-US"/>
              <a:t>Step 2：初始化LCD (.begin）</a:t>
            </a:r>
            <a:endParaRPr/>
          </a:p>
          <a:p>
            <a:pPr indent="-228600" lvl="0" marL="228600" rtl="0" algn="l">
              <a:lnSpc>
                <a:spcPct val="90000"/>
              </a:lnSpc>
              <a:spcBef>
                <a:spcPts val="1000"/>
              </a:spcBef>
              <a:spcAft>
                <a:spcPts val="0"/>
              </a:spcAft>
              <a:buClr>
                <a:schemeClr val="dk1"/>
              </a:buClr>
              <a:buSzPts val="2800"/>
              <a:buChar char="•"/>
            </a:pPr>
            <a:r>
              <a:rPr lang="en-US"/>
              <a:t>Step 3: </a:t>
            </a:r>
            <a:r>
              <a:rPr lang="en-US">
                <a:latin typeface="MS PGothic"/>
                <a:ea typeface="MS PGothic"/>
                <a:cs typeface="MS PGothic"/>
                <a:sym typeface="MS PGothic"/>
              </a:rPr>
              <a:t>初始化maxDistance, minDistance</a:t>
            </a:r>
            <a:endParaRPr>
              <a:latin typeface="MS PGothic"/>
              <a:ea typeface="MS PGothic"/>
              <a:cs typeface="MS PGothic"/>
              <a:sym typeface="MS PGothic"/>
            </a:endParaRPr>
          </a:p>
          <a:p>
            <a:pPr indent="-228600" lvl="0" marL="228600" rtl="0" algn="l">
              <a:lnSpc>
                <a:spcPct val="90000"/>
              </a:lnSpc>
              <a:spcBef>
                <a:spcPts val="1000"/>
              </a:spcBef>
              <a:spcAft>
                <a:spcPts val="0"/>
              </a:spcAft>
              <a:buClr>
                <a:schemeClr val="dk1"/>
              </a:buClr>
              <a:buSzPts val="2800"/>
              <a:buChar char="•"/>
            </a:pPr>
            <a:r>
              <a:rPr lang="en-US"/>
              <a:t>Step 3: 使用getData 收集數據</a:t>
            </a:r>
            <a:endParaRPr/>
          </a:p>
          <a:p>
            <a:pPr indent="-228600" lvl="0" marL="228600" rtl="0" algn="l">
              <a:lnSpc>
                <a:spcPct val="90000"/>
              </a:lnSpc>
              <a:spcBef>
                <a:spcPts val="1000"/>
              </a:spcBef>
              <a:spcAft>
                <a:spcPts val="0"/>
              </a:spcAft>
              <a:buClr>
                <a:schemeClr val="dk1"/>
              </a:buClr>
              <a:buSzPts val="2800"/>
              <a:buChar char="•"/>
            </a:pPr>
            <a:r>
              <a:rPr lang="en-US"/>
              <a:t>Step 5: 使用if case更新最小,最大</a:t>
            </a:r>
            <a:endParaRPr/>
          </a:p>
          <a:p>
            <a:pPr indent="-228600" lvl="0" marL="228600" rtl="0" algn="l">
              <a:lnSpc>
                <a:spcPct val="90000"/>
              </a:lnSpc>
              <a:spcBef>
                <a:spcPts val="1000"/>
              </a:spcBef>
              <a:spcAft>
                <a:spcPts val="0"/>
              </a:spcAft>
              <a:buClr>
                <a:schemeClr val="dk1"/>
              </a:buClr>
              <a:buSzPts val="2800"/>
              <a:buChar char="•"/>
            </a:pPr>
            <a:r>
              <a:rPr lang="en-US"/>
              <a:t>Step 4: </a:t>
            </a:r>
            <a:r>
              <a:rPr lang="en-US">
                <a:solidFill>
                  <a:srgbClr val="000000"/>
                </a:solidFill>
                <a:latin typeface="Arial"/>
                <a:ea typeface="Arial"/>
                <a:cs typeface="Arial"/>
                <a:sym typeface="Arial"/>
              </a:rPr>
              <a:t>數據透過LCD資料庫指令展示 (.setCursor, .print)</a:t>
            </a:r>
            <a:endParaRPr/>
          </a:p>
          <a:p>
            <a:pPr indent="-50800" lvl="0" marL="228600" rtl="0" algn="l">
              <a:lnSpc>
                <a:spcPct val="90000"/>
              </a:lnSpc>
              <a:spcBef>
                <a:spcPts val="1000"/>
              </a:spcBef>
              <a:spcAft>
                <a:spcPts val="0"/>
              </a:spcAft>
              <a:buClr>
                <a:schemeClr val="dk1"/>
              </a:buClr>
              <a:buSzPts val="2800"/>
              <a:buNone/>
            </a:pPr>
            <a:r>
              <a:t/>
            </a:r>
            <a:endParaRPr>
              <a:solidFill>
                <a:srgbClr val="000000"/>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6" name="Shape 436"/>
        <p:cNvGrpSpPr/>
        <p:nvPr/>
      </p:nvGrpSpPr>
      <p:grpSpPr>
        <a:xfrm>
          <a:off x="0" y="0"/>
          <a:ext cx="0" cy="0"/>
          <a:chOff x="0" y="0"/>
          <a:chExt cx="0" cy="0"/>
        </a:xfrm>
      </p:grpSpPr>
      <p:sp>
        <p:nvSpPr>
          <p:cNvPr id="437" name="Google Shape;437;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S PGothic"/>
              <a:buNone/>
            </a:pPr>
            <a:br>
              <a:rPr lang="en-US">
                <a:latin typeface="MS PGothic"/>
                <a:ea typeface="MS PGothic"/>
                <a:cs typeface="MS PGothic"/>
                <a:sym typeface="MS PGothic"/>
              </a:rPr>
            </a:br>
            <a:r>
              <a:rPr lang="en-US">
                <a:latin typeface="MS PGothic"/>
                <a:ea typeface="MS PGothic"/>
                <a:cs typeface="MS PGothic"/>
                <a:sym typeface="MS PGothic"/>
              </a:rPr>
              <a:t>LCD展示資料</a:t>
            </a:r>
            <a:endParaRPr>
              <a:latin typeface="MS PGothic"/>
              <a:ea typeface="MS PGothic"/>
              <a:cs typeface="MS PGothic"/>
              <a:sym typeface="MS PGothic"/>
            </a:endParaRPr>
          </a:p>
          <a:p>
            <a:pPr indent="0" lvl="0" marL="0" rtl="0" algn="l">
              <a:lnSpc>
                <a:spcPct val="90000"/>
              </a:lnSpc>
              <a:spcBef>
                <a:spcPts val="0"/>
              </a:spcBef>
              <a:spcAft>
                <a:spcPts val="0"/>
              </a:spcAft>
              <a:buClr>
                <a:schemeClr val="dk1"/>
              </a:buClr>
              <a:buSzPts val="4400"/>
              <a:buFont typeface="Play"/>
              <a:buNone/>
            </a:pPr>
            <a:r>
              <a:t/>
            </a:r>
            <a:endParaRPr>
              <a:latin typeface="MS PGothic"/>
              <a:ea typeface="MS PGothic"/>
              <a:cs typeface="MS PGothic"/>
              <a:sym typeface="MS PGothic"/>
            </a:endParaRPr>
          </a:p>
        </p:txBody>
      </p:sp>
      <p:pic>
        <p:nvPicPr>
          <p:cNvPr descr="A screenshot of a computer program&#10;&#10;Description automatically generated" id="438" name="Google Shape;438;p44"/>
          <p:cNvPicPr preferRelativeResize="0"/>
          <p:nvPr>
            <p:ph idx="1" type="body"/>
          </p:nvPr>
        </p:nvPicPr>
        <p:blipFill rotWithShape="1">
          <a:blip r:embed="rId3">
            <a:alphaModFix/>
          </a:blip>
          <a:srcRect b="0" l="0" r="0" t="0"/>
          <a:stretch/>
        </p:blipFill>
        <p:spPr>
          <a:xfrm>
            <a:off x="1392722" y="1725362"/>
            <a:ext cx="4092610" cy="4351338"/>
          </a:xfrm>
          <a:prstGeom prst="rect">
            <a:avLst/>
          </a:prstGeom>
          <a:noFill/>
          <a:ln>
            <a:noFill/>
          </a:ln>
        </p:spPr>
      </p:pic>
      <p:pic>
        <p:nvPicPr>
          <p:cNvPr descr="A screenshot of a computer code&#10;&#10;Description automatically generated" id="439" name="Google Shape;439;p44"/>
          <p:cNvPicPr preferRelativeResize="0"/>
          <p:nvPr/>
        </p:nvPicPr>
        <p:blipFill rotWithShape="1">
          <a:blip r:embed="rId4">
            <a:alphaModFix/>
          </a:blip>
          <a:srcRect b="0" l="0" r="0" t="0"/>
          <a:stretch/>
        </p:blipFill>
        <p:spPr>
          <a:xfrm>
            <a:off x="6828422" y="2047625"/>
            <a:ext cx="3829050" cy="3705225"/>
          </a:xfrm>
          <a:prstGeom prst="rect">
            <a:avLst/>
          </a:prstGeom>
          <a:noFill/>
          <a:ln>
            <a:noFill/>
          </a:ln>
        </p:spPr>
      </p:pic>
      <p:sp>
        <p:nvSpPr>
          <p:cNvPr id="440" name="Google Shape;440;p44"/>
          <p:cNvSpPr/>
          <p:nvPr/>
        </p:nvSpPr>
        <p:spPr>
          <a:xfrm>
            <a:off x="1794710" y="3719762"/>
            <a:ext cx="1925052" cy="360947"/>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1" name="Google Shape;441;p44"/>
          <p:cNvSpPr/>
          <p:nvPr/>
        </p:nvSpPr>
        <p:spPr>
          <a:xfrm>
            <a:off x="7389395" y="2566736"/>
            <a:ext cx="1804736" cy="1052763"/>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2" name="Google Shape;442;p44"/>
          <p:cNvSpPr/>
          <p:nvPr/>
        </p:nvSpPr>
        <p:spPr>
          <a:xfrm>
            <a:off x="7399420" y="4160921"/>
            <a:ext cx="1684421" cy="103271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6" name="Shape 446"/>
        <p:cNvGrpSpPr/>
        <p:nvPr/>
      </p:nvGrpSpPr>
      <p:grpSpPr>
        <a:xfrm>
          <a:off x="0" y="0"/>
          <a:ext cx="0" cy="0"/>
          <a:chOff x="0" y="0"/>
          <a:chExt cx="0" cy="0"/>
        </a:xfrm>
      </p:grpSpPr>
      <p:sp>
        <p:nvSpPr>
          <p:cNvPr id="447" name="Google Shape;447;p45"/>
          <p:cNvSpPr txBox="1"/>
          <p:nvPr>
            <p:ph type="title"/>
          </p:nvPr>
        </p:nvSpPr>
        <p:spPr>
          <a:xfrm>
            <a:off x="842433" y="770606"/>
            <a:ext cx="10505017" cy="296915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b="1" lang="en-US"/>
              <a:t>戶外測試TFMini</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2" name="Shape 452"/>
        <p:cNvGrpSpPr/>
        <p:nvPr/>
      </p:nvGrpSpPr>
      <p:grpSpPr>
        <a:xfrm>
          <a:off x="0" y="0"/>
          <a:ext cx="0" cy="0"/>
          <a:chOff x="0" y="0"/>
          <a:chExt cx="0" cy="0"/>
        </a:xfrm>
      </p:grpSpPr>
      <p:sp>
        <p:nvSpPr>
          <p:cNvPr id="453" name="Google Shape;45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S PGothic"/>
              <a:buNone/>
            </a:pPr>
            <a:br>
              <a:rPr lang="en-US">
                <a:latin typeface="MS PGothic"/>
                <a:ea typeface="MS PGothic"/>
                <a:cs typeface="MS PGothic"/>
                <a:sym typeface="MS PGothic"/>
              </a:rPr>
            </a:br>
            <a:r>
              <a:rPr lang="en-US">
                <a:latin typeface="MS PGothic"/>
                <a:ea typeface="MS PGothic"/>
                <a:cs typeface="MS PGothic"/>
                <a:sym typeface="MS PGothic"/>
              </a:rPr>
              <a:t>測試目標</a:t>
            </a:r>
            <a:endParaRPr/>
          </a:p>
          <a:p>
            <a:pPr indent="0" lvl="0" marL="0" rtl="0" algn="l">
              <a:lnSpc>
                <a:spcPct val="90000"/>
              </a:lnSpc>
              <a:spcBef>
                <a:spcPts val="0"/>
              </a:spcBef>
              <a:spcAft>
                <a:spcPts val="0"/>
              </a:spcAft>
              <a:buClr>
                <a:schemeClr val="dk1"/>
              </a:buClr>
              <a:buSzPts val="4400"/>
              <a:buFont typeface="Play"/>
              <a:buNone/>
            </a:pPr>
            <a:r>
              <a:t/>
            </a:r>
            <a:endParaRPr>
              <a:latin typeface="MS PGothic"/>
              <a:ea typeface="MS PGothic"/>
              <a:cs typeface="MS PGothic"/>
              <a:sym typeface="MS PGothic"/>
            </a:endParaRPr>
          </a:p>
        </p:txBody>
      </p:sp>
      <p:sp>
        <p:nvSpPr>
          <p:cNvPr id="454" name="Google Shape;454;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1:  TFMini的最大，最小距離</a:t>
            </a:r>
            <a:endParaRPr/>
          </a:p>
          <a:p>
            <a:pPr indent="-228600" lvl="0" marL="228600" rtl="0" algn="l">
              <a:lnSpc>
                <a:spcPct val="90000"/>
              </a:lnSpc>
              <a:spcBef>
                <a:spcPts val="1000"/>
              </a:spcBef>
              <a:spcAft>
                <a:spcPts val="0"/>
              </a:spcAft>
              <a:buClr>
                <a:schemeClr val="dk1"/>
              </a:buClr>
              <a:buSzPts val="2800"/>
              <a:buChar char="•"/>
            </a:pPr>
            <a:r>
              <a:rPr lang="en-US"/>
              <a:t>Step 2：初始化LCD (.begin）</a:t>
            </a:r>
            <a:endParaRPr/>
          </a:p>
          <a:p>
            <a:pPr indent="-228600" lvl="0" marL="228600" rtl="0" algn="l">
              <a:lnSpc>
                <a:spcPct val="90000"/>
              </a:lnSpc>
              <a:spcBef>
                <a:spcPts val="1000"/>
              </a:spcBef>
              <a:spcAft>
                <a:spcPts val="0"/>
              </a:spcAft>
              <a:buClr>
                <a:schemeClr val="dk1"/>
              </a:buClr>
              <a:buSzPts val="2800"/>
              <a:buChar char="•"/>
            </a:pPr>
            <a:r>
              <a:rPr lang="en-US"/>
              <a:t>Step 3: </a:t>
            </a:r>
            <a:r>
              <a:rPr lang="en-US">
                <a:latin typeface="MS PGothic"/>
                <a:ea typeface="MS PGothic"/>
                <a:cs typeface="MS PGothic"/>
                <a:sym typeface="MS PGothic"/>
              </a:rPr>
              <a:t>初始化maxDistance, minDistance</a:t>
            </a:r>
            <a:endParaRPr>
              <a:latin typeface="MS PGothic"/>
              <a:ea typeface="MS PGothic"/>
              <a:cs typeface="MS PGothic"/>
              <a:sym typeface="MS PGothic"/>
            </a:endParaRPr>
          </a:p>
          <a:p>
            <a:pPr indent="-228600" lvl="0" marL="228600" rtl="0" algn="l">
              <a:lnSpc>
                <a:spcPct val="90000"/>
              </a:lnSpc>
              <a:spcBef>
                <a:spcPts val="1000"/>
              </a:spcBef>
              <a:spcAft>
                <a:spcPts val="0"/>
              </a:spcAft>
              <a:buClr>
                <a:schemeClr val="dk1"/>
              </a:buClr>
              <a:buSzPts val="2800"/>
              <a:buChar char="•"/>
            </a:pPr>
            <a:r>
              <a:rPr lang="en-US"/>
              <a:t>Step 3: 使用getData 收集數據</a:t>
            </a:r>
            <a:endParaRPr/>
          </a:p>
          <a:p>
            <a:pPr indent="-228600" lvl="0" marL="228600" rtl="0" algn="l">
              <a:lnSpc>
                <a:spcPct val="90000"/>
              </a:lnSpc>
              <a:spcBef>
                <a:spcPts val="1000"/>
              </a:spcBef>
              <a:spcAft>
                <a:spcPts val="0"/>
              </a:spcAft>
              <a:buClr>
                <a:schemeClr val="dk1"/>
              </a:buClr>
              <a:buSzPts val="2800"/>
              <a:buChar char="•"/>
            </a:pPr>
            <a:r>
              <a:rPr lang="en-US"/>
              <a:t>Step 5: 使用if case更新最小,最大</a:t>
            </a:r>
            <a:endParaRPr/>
          </a:p>
          <a:p>
            <a:pPr indent="-228600" lvl="0" marL="228600" rtl="0" algn="l">
              <a:lnSpc>
                <a:spcPct val="90000"/>
              </a:lnSpc>
              <a:spcBef>
                <a:spcPts val="1000"/>
              </a:spcBef>
              <a:spcAft>
                <a:spcPts val="0"/>
              </a:spcAft>
              <a:buClr>
                <a:schemeClr val="dk1"/>
              </a:buClr>
              <a:buSzPts val="2800"/>
              <a:buChar char="•"/>
            </a:pPr>
            <a:r>
              <a:rPr lang="en-US"/>
              <a:t>Step 4: </a:t>
            </a:r>
            <a:r>
              <a:rPr lang="en-US">
                <a:solidFill>
                  <a:srgbClr val="000000"/>
                </a:solidFill>
                <a:latin typeface="Arial"/>
                <a:ea typeface="Arial"/>
                <a:cs typeface="Arial"/>
                <a:sym typeface="Arial"/>
              </a:rPr>
              <a:t>數據透過LCD資料庫指令展示 (.setCursor, .print)</a:t>
            </a:r>
            <a:endParaRPr/>
          </a:p>
          <a:p>
            <a:pPr indent="-50800" lvl="0" marL="228600" rtl="0" algn="l">
              <a:lnSpc>
                <a:spcPct val="90000"/>
              </a:lnSpc>
              <a:spcBef>
                <a:spcPts val="1000"/>
              </a:spcBef>
              <a:spcAft>
                <a:spcPts val="0"/>
              </a:spcAft>
              <a:buClr>
                <a:schemeClr val="dk1"/>
              </a:buClr>
              <a:buSzPts val="2800"/>
              <a:buNone/>
            </a:pPr>
            <a:r>
              <a:t/>
            </a:r>
            <a:endParaRPr>
              <a:solidFill>
                <a:srgbClr val="000000"/>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8" name="Shape 458"/>
        <p:cNvGrpSpPr/>
        <p:nvPr/>
      </p:nvGrpSpPr>
      <p:grpSpPr>
        <a:xfrm>
          <a:off x="0" y="0"/>
          <a:ext cx="0" cy="0"/>
          <a:chOff x="0" y="0"/>
          <a:chExt cx="0" cy="0"/>
        </a:xfrm>
      </p:grpSpPr>
      <p:sp>
        <p:nvSpPr>
          <p:cNvPr id="459" name="Google Shape;459;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latin typeface="MS PGothic"/>
                <a:ea typeface="MS PGothic"/>
                <a:cs typeface="MS PGothic"/>
                <a:sym typeface="MS PGothic"/>
              </a:rPr>
              <a:t>比例控制項</a:t>
            </a:r>
            <a:endParaRPr/>
          </a:p>
        </p:txBody>
      </p:sp>
      <p:sp>
        <p:nvSpPr>
          <p:cNvPr id="460" name="Google Shape;460;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5" name="Shape 465"/>
        <p:cNvGrpSpPr/>
        <p:nvPr/>
      </p:nvGrpSpPr>
      <p:grpSpPr>
        <a:xfrm>
          <a:off x="0" y="0"/>
          <a:ext cx="0" cy="0"/>
          <a:chOff x="0" y="0"/>
          <a:chExt cx="0" cy="0"/>
        </a:xfrm>
      </p:grpSpPr>
      <p:sp>
        <p:nvSpPr>
          <p:cNvPr id="466" name="Google Shape;466;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S PGothic"/>
              <a:buNone/>
            </a:pPr>
            <a:r>
              <a:rPr lang="en-US" sz="3200">
                <a:latin typeface="MS PGothic"/>
                <a:ea typeface="MS PGothic"/>
                <a:cs typeface="MS PGothic"/>
                <a:sym typeface="MS PGothic"/>
              </a:rPr>
              <a:t>比例控制項</a:t>
            </a:r>
            <a:endParaRPr>
              <a:latin typeface="MS PGothic"/>
              <a:ea typeface="MS PGothic"/>
              <a:cs typeface="MS PGothic"/>
              <a:sym typeface="MS PGothic"/>
            </a:endParaRPr>
          </a:p>
        </p:txBody>
      </p:sp>
      <p:sp>
        <p:nvSpPr>
          <p:cNvPr id="467" name="Google Shape;467;p48"/>
          <p:cNvSpPr txBox="1"/>
          <p:nvPr>
            <p:ph idx="1" type="body"/>
          </p:nvPr>
        </p:nvSpPr>
        <p:spPr>
          <a:xfrm>
            <a:off x="838200" y="1825625"/>
            <a:ext cx="10684933" cy="476408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3F3F3F"/>
              </a:buClr>
              <a:buSzPts val="2400"/>
              <a:buChar char="•"/>
            </a:pPr>
            <a:r>
              <a:rPr lang="en-US" sz="2400">
                <a:solidFill>
                  <a:srgbClr val="3F3F3F"/>
                </a:solidFill>
                <a:latin typeface="MS PGothic"/>
                <a:ea typeface="MS PGothic"/>
                <a:cs typeface="MS PGothic"/>
                <a:sym typeface="MS PGothic"/>
              </a:rPr>
              <a:t>比例控制是一種最簡單的控制方式。</a:t>
            </a:r>
            <a:endParaRPr>
              <a:solidFill>
                <a:srgbClr val="3F3F3F"/>
              </a:solidFill>
              <a:latin typeface="Arial"/>
              <a:ea typeface="Arial"/>
              <a:cs typeface="Arial"/>
              <a:sym typeface="Arial"/>
            </a:endParaRPr>
          </a:p>
          <a:p>
            <a:pPr indent="-228600" lvl="0" marL="228600" rtl="0" algn="l">
              <a:lnSpc>
                <a:spcPct val="100000"/>
              </a:lnSpc>
              <a:spcBef>
                <a:spcPts val="1500"/>
              </a:spcBef>
              <a:spcAft>
                <a:spcPts val="0"/>
              </a:spcAft>
              <a:buClr>
                <a:srgbClr val="3F3F3F"/>
              </a:buClr>
              <a:buSzPts val="2400"/>
              <a:buChar char="•"/>
            </a:pPr>
            <a:r>
              <a:rPr lang="en-US" sz="2400">
                <a:solidFill>
                  <a:srgbClr val="3F3F3F"/>
                </a:solidFill>
                <a:latin typeface="MS PGothic"/>
                <a:ea typeface="MS PGothic"/>
                <a:cs typeface="MS PGothic"/>
                <a:sym typeface="MS PGothic"/>
              </a:rPr>
              <a:t>其控制器的輸出與輸入誤差訊號成比例關係。</a:t>
            </a:r>
            <a:endParaRPr>
              <a:solidFill>
                <a:srgbClr val="3F3F3F"/>
              </a:solidFill>
              <a:latin typeface="Arial"/>
              <a:ea typeface="Arial"/>
              <a:cs typeface="Arial"/>
              <a:sym typeface="Arial"/>
            </a:endParaRPr>
          </a:p>
          <a:p>
            <a:pPr indent="-228600" lvl="0" marL="228600" rtl="0" algn="l">
              <a:lnSpc>
                <a:spcPct val="100000"/>
              </a:lnSpc>
              <a:spcBef>
                <a:spcPts val="1500"/>
              </a:spcBef>
              <a:spcAft>
                <a:spcPts val="0"/>
              </a:spcAft>
              <a:buClr>
                <a:srgbClr val="3F3F3F"/>
              </a:buClr>
              <a:buSzPts val="2400"/>
              <a:buChar char="•"/>
            </a:pPr>
            <a:r>
              <a:rPr lang="en-US" sz="2400">
                <a:solidFill>
                  <a:srgbClr val="3F3F3F"/>
                </a:solidFill>
                <a:latin typeface="MS PGothic"/>
                <a:ea typeface="MS PGothic"/>
                <a:cs typeface="MS PGothic"/>
                <a:sym typeface="MS PGothic"/>
              </a:rPr>
              <a:t>比例控制考慮當前誤差，誤差值和一個正值的常數Kp（表示比例）相乘。Kp只是在控制器的輸出和系統的誤差成比例的時候成立。</a:t>
            </a:r>
            <a:endParaRPr/>
          </a:p>
          <a:p>
            <a:pPr indent="-228600" lvl="0" marL="228600" rtl="0" algn="l">
              <a:lnSpc>
                <a:spcPct val="100000"/>
              </a:lnSpc>
              <a:spcBef>
                <a:spcPts val="1500"/>
              </a:spcBef>
              <a:spcAft>
                <a:spcPts val="0"/>
              </a:spcAft>
              <a:buClr>
                <a:srgbClr val="3F3F3F"/>
              </a:buClr>
              <a:buSzPts val="2400"/>
              <a:buChar char="•"/>
            </a:pPr>
            <a:r>
              <a:rPr lang="en-US" sz="2400">
                <a:solidFill>
                  <a:srgbClr val="3F3F3F"/>
                </a:solidFill>
                <a:latin typeface="MS PGothic"/>
                <a:ea typeface="MS PGothic"/>
                <a:cs typeface="MS PGothic"/>
                <a:sym typeface="MS PGothic"/>
              </a:rPr>
              <a:t>比如說，一個電熱器控制器是在目標溫度和實際溫度差10°C時有100%的輸出，而其目標值是25°C。</a:t>
            </a:r>
            <a:endParaRPr/>
          </a:p>
          <a:p>
            <a:pPr indent="-228600" lvl="0" marL="228600" rtl="0" algn="l">
              <a:lnSpc>
                <a:spcPct val="100000"/>
              </a:lnSpc>
              <a:spcBef>
                <a:spcPts val="1500"/>
              </a:spcBef>
              <a:spcAft>
                <a:spcPts val="0"/>
              </a:spcAft>
              <a:buClr>
                <a:srgbClr val="3F3F3F"/>
              </a:buClr>
              <a:buSzPts val="2400"/>
              <a:buChar char="•"/>
            </a:pPr>
            <a:r>
              <a:rPr lang="en-US" sz="2400">
                <a:solidFill>
                  <a:srgbClr val="3F3F3F"/>
                </a:solidFill>
                <a:latin typeface="MS PGothic"/>
                <a:ea typeface="MS PGothic"/>
                <a:cs typeface="MS PGothic"/>
                <a:sym typeface="MS PGothic"/>
              </a:rPr>
              <a:t>那麼它在15°C的時候會輸出100%，在20°C的時候會輸出50%，在24°C的時候輸出10％，注意在誤差是0的時候，控制器的輸出也是0。</a:t>
            </a:r>
            <a:endParaRPr>
              <a:solidFill>
                <a:srgbClr val="3F3F3F"/>
              </a:solidFill>
            </a:endParaRPr>
          </a:p>
          <a:p>
            <a:pPr indent="-76200" lvl="0" marL="228600" rtl="0" algn="l">
              <a:lnSpc>
                <a:spcPct val="100000"/>
              </a:lnSpc>
              <a:spcBef>
                <a:spcPts val="1500"/>
              </a:spcBef>
              <a:spcAft>
                <a:spcPts val="0"/>
              </a:spcAft>
              <a:buClr>
                <a:schemeClr val="dk1"/>
              </a:buClr>
              <a:buSzPts val="2400"/>
              <a:buNone/>
            </a:pPr>
            <a:r>
              <a:t/>
            </a:r>
            <a:endParaRPr sz="2400">
              <a:solidFill>
                <a:srgbClr val="3F3F3F"/>
              </a:solidFill>
              <a:latin typeface="MS PGothic"/>
              <a:ea typeface="MS PGothic"/>
              <a:cs typeface="MS PGothic"/>
              <a:sym typeface="MS P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1" name="Shape 471"/>
        <p:cNvGrpSpPr/>
        <p:nvPr/>
      </p:nvGrpSpPr>
      <p:grpSpPr>
        <a:xfrm>
          <a:off x="0" y="0"/>
          <a:ext cx="0" cy="0"/>
          <a:chOff x="0" y="0"/>
          <a:chExt cx="0" cy="0"/>
        </a:xfrm>
      </p:grpSpPr>
      <p:sp>
        <p:nvSpPr>
          <p:cNvPr id="472" name="Google Shape;472;p49"/>
          <p:cNvSpPr txBox="1"/>
          <p:nvPr>
            <p:ph type="title"/>
          </p:nvPr>
        </p:nvSpPr>
        <p:spPr>
          <a:xfrm>
            <a:off x="1296919" y="488950"/>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S PGothic"/>
              <a:buNone/>
            </a:pPr>
            <a:r>
              <a:rPr lang="en-US">
                <a:latin typeface="MS PGothic"/>
                <a:ea typeface="MS PGothic"/>
                <a:cs typeface="MS PGothic"/>
                <a:sym typeface="MS PGothic"/>
              </a:rPr>
              <a:t>所需零件</a:t>
            </a:r>
            <a:endParaRPr/>
          </a:p>
        </p:txBody>
      </p:sp>
      <p:sp>
        <p:nvSpPr>
          <p:cNvPr id="473" name="Google Shape;473;p49"/>
          <p:cNvSpPr txBox="1"/>
          <p:nvPr>
            <p:ph idx="2" type="body"/>
          </p:nvPr>
        </p:nvSpPr>
        <p:spPr>
          <a:xfrm>
            <a:off x="841835" y="1797938"/>
            <a:ext cx="3932237"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solidFill>
                <a:srgbClr val="747474"/>
              </a:solidFill>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rPr>
              <a:t>Arduino Mega x 1塊</a:t>
            </a:r>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rPr>
              <a:t>杜邦線 x1/2 組</a:t>
            </a:r>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rPr>
              <a:t>LCD </a:t>
            </a:r>
            <a:r>
              <a:rPr lang="en-US" sz="2400">
                <a:solidFill>
                  <a:srgbClr val="747474"/>
                </a:solidFill>
                <a:latin typeface="Arial"/>
                <a:ea typeface="Arial"/>
                <a:cs typeface="Arial"/>
                <a:sym typeface="Arial"/>
              </a:rPr>
              <a:t>液晶顯示器</a:t>
            </a:r>
            <a:endParaRPr sz="2400">
              <a:solidFill>
                <a:srgbClr val="747474"/>
              </a:solidFill>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latin typeface="Arial"/>
                <a:ea typeface="Arial"/>
                <a:cs typeface="Arial"/>
                <a:sym typeface="Arial"/>
              </a:rPr>
              <a:t>車</a:t>
            </a:r>
            <a:endParaRPr/>
          </a:p>
          <a:p>
            <a:pPr indent="-285750" lvl="0" marL="285750" rtl="0" algn="l">
              <a:lnSpc>
                <a:spcPct val="90000"/>
              </a:lnSpc>
              <a:spcBef>
                <a:spcPts val="1000"/>
              </a:spcBef>
              <a:spcAft>
                <a:spcPts val="0"/>
              </a:spcAft>
              <a:buClr>
                <a:srgbClr val="747474"/>
              </a:buClr>
              <a:buSzPts val="2400"/>
              <a:buChar char="•"/>
            </a:pPr>
            <a:r>
              <a:rPr lang="en-US" sz="2400">
                <a:solidFill>
                  <a:srgbClr val="747474"/>
                </a:solidFill>
              </a:rPr>
              <a:t>麵包板 x 1</a:t>
            </a:r>
            <a:r>
              <a:rPr lang="en-US" sz="2400">
                <a:solidFill>
                  <a:srgbClr val="747474"/>
                </a:solidFill>
                <a:latin typeface="Arial"/>
                <a:ea typeface="Arial"/>
                <a:cs typeface="Arial"/>
                <a:sym typeface="Arial"/>
              </a:rPr>
              <a:t>塊</a:t>
            </a:r>
            <a:endParaRPr sz="2400">
              <a:solidFill>
                <a:srgbClr val="747474"/>
              </a:solidFill>
            </a:endParaRPr>
          </a:p>
        </p:txBody>
      </p:sp>
      <p:pic>
        <p:nvPicPr>
          <p:cNvPr descr="Arduino 雙頭杜邦線10CM款40Pcs - 母對母| DuPont line Outlet Express HK 生活百貨城" id="474" name="Google Shape;474;p49"/>
          <p:cNvPicPr preferRelativeResize="0"/>
          <p:nvPr/>
        </p:nvPicPr>
        <p:blipFill rotWithShape="1">
          <a:blip r:embed="rId3">
            <a:alphaModFix/>
          </a:blip>
          <a:srcRect b="9289" l="9109" r="5317" t="12086"/>
          <a:stretch/>
        </p:blipFill>
        <p:spPr>
          <a:xfrm>
            <a:off x="4564435" y="3138482"/>
            <a:ext cx="2063066" cy="1885334"/>
          </a:xfrm>
          <a:prstGeom prst="rect">
            <a:avLst/>
          </a:prstGeom>
          <a:noFill/>
          <a:ln>
            <a:noFill/>
          </a:ln>
        </p:spPr>
      </p:pic>
      <p:pic>
        <p:nvPicPr>
          <p:cNvPr descr="A000067 Arduino | Mouser 香港" id="475" name="Google Shape;475;p49"/>
          <p:cNvPicPr preferRelativeResize="0"/>
          <p:nvPr/>
        </p:nvPicPr>
        <p:blipFill rotWithShape="1">
          <a:blip r:embed="rId4">
            <a:alphaModFix/>
          </a:blip>
          <a:srcRect b="0" l="0" r="0" t="0"/>
          <a:stretch/>
        </p:blipFill>
        <p:spPr>
          <a:xfrm>
            <a:off x="7217053" y="1963041"/>
            <a:ext cx="2114884" cy="1593961"/>
          </a:xfrm>
          <a:prstGeom prst="rect">
            <a:avLst/>
          </a:prstGeom>
          <a:noFill/>
          <a:ln>
            <a:noFill/>
          </a:ln>
        </p:spPr>
      </p:pic>
      <p:pic>
        <p:nvPicPr>
          <p:cNvPr descr="Intelligent JY61P serial port 6-axis acceleration gyroscope BMI160 attitude  angle measurement module sensor - AliExpress" id="476" name="Google Shape;476;p49"/>
          <p:cNvPicPr preferRelativeResize="0"/>
          <p:nvPr/>
        </p:nvPicPr>
        <p:blipFill rotWithShape="1">
          <a:blip r:embed="rId5">
            <a:alphaModFix/>
          </a:blip>
          <a:srcRect b="3846" l="0" r="2564" t="0"/>
          <a:stretch/>
        </p:blipFill>
        <p:spPr>
          <a:xfrm>
            <a:off x="5235743" y="1716505"/>
            <a:ext cx="1529863" cy="1509734"/>
          </a:xfrm>
          <a:prstGeom prst="rect">
            <a:avLst/>
          </a:prstGeom>
          <a:noFill/>
          <a:ln>
            <a:noFill/>
          </a:ln>
        </p:spPr>
      </p:pic>
      <p:pic>
        <p:nvPicPr>
          <p:cNvPr descr="A close-up of a red led&#10;&#10;Description automatically generated" id="477" name="Google Shape;477;p49"/>
          <p:cNvPicPr preferRelativeResize="0"/>
          <p:nvPr/>
        </p:nvPicPr>
        <p:blipFill rotWithShape="1">
          <a:blip r:embed="rId6">
            <a:alphaModFix/>
          </a:blip>
          <a:srcRect b="2019" l="0" r="555" t="0"/>
          <a:stretch/>
        </p:blipFill>
        <p:spPr>
          <a:xfrm>
            <a:off x="6747460" y="3701717"/>
            <a:ext cx="1785240" cy="978448"/>
          </a:xfrm>
          <a:prstGeom prst="rect">
            <a:avLst/>
          </a:prstGeom>
          <a:noFill/>
          <a:ln>
            <a:noFill/>
          </a:ln>
        </p:spPr>
      </p:pic>
      <p:pic>
        <p:nvPicPr>
          <p:cNvPr descr="A close-up of a circuit board&#10;&#10;Description automatically generated" id="478" name="Google Shape;478;p49"/>
          <p:cNvPicPr preferRelativeResize="0"/>
          <p:nvPr/>
        </p:nvPicPr>
        <p:blipFill rotWithShape="1">
          <a:blip r:embed="rId7">
            <a:alphaModFix/>
          </a:blip>
          <a:srcRect b="-421" l="0" r="49298" t="0"/>
          <a:stretch/>
        </p:blipFill>
        <p:spPr>
          <a:xfrm>
            <a:off x="8642685" y="3662112"/>
            <a:ext cx="2286003" cy="18899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6" name="Shape 116"/>
        <p:cNvGrpSpPr/>
        <p:nvPr/>
      </p:nvGrpSpPr>
      <p:grpSpPr>
        <a:xfrm>
          <a:off x="0" y="0"/>
          <a:ext cx="0" cy="0"/>
          <a:chOff x="0" y="0"/>
          <a:chExt cx="0" cy="0"/>
        </a:xfrm>
      </p:grpSpPr>
      <p:sp>
        <p:nvSpPr>
          <p:cNvPr id="117" name="Google Shape;11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lay"/>
              <a:buNone/>
            </a:pPr>
            <a:r>
              <a:rPr lang="en-US" sz="3200"/>
              <a:t>I2C</a:t>
            </a:r>
            <a:endParaRPr/>
          </a:p>
        </p:txBody>
      </p:sp>
      <p:sp>
        <p:nvSpPr>
          <p:cNvPr id="118" name="Google Shape;118;p5"/>
          <p:cNvSpPr txBox="1"/>
          <p:nvPr>
            <p:ph idx="1" type="body"/>
          </p:nvPr>
        </p:nvSpPr>
        <p:spPr>
          <a:xfrm>
            <a:off x="838200" y="1825625"/>
            <a:ext cx="10684933" cy="476408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3F3F3F"/>
              </a:buClr>
              <a:buSzPts val="2400"/>
              <a:buChar char="•"/>
            </a:pPr>
            <a:r>
              <a:rPr lang="en-US" sz="2400">
                <a:solidFill>
                  <a:srgbClr val="3F3F3F"/>
                </a:solidFill>
                <a:latin typeface="MS PGothic"/>
                <a:ea typeface="MS PGothic"/>
                <a:cs typeface="MS PGothic"/>
                <a:sym typeface="MS PGothic"/>
              </a:rPr>
              <a:t>I2C是一種串列通訊協定，用於在電子設備之間進行數據傳輸。</a:t>
            </a:r>
            <a:endParaRPr/>
          </a:p>
          <a:p>
            <a:pPr indent="-228600" lvl="0" marL="228600" rtl="0" algn="l">
              <a:lnSpc>
                <a:spcPct val="100000"/>
              </a:lnSpc>
              <a:spcBef>
                <a:spcPts val="1000"/>
              </a:spcBef>
              <a:spcAft>
                <a:spcPts val="0"/>
              </a:spcAft>
              <a:buClr>
                <a:srgbClr val="3F3F3F"/>
              </a:buClr>
              <a:buSzPts val="2400"/>
              <a:buChar char="•"/>
            </a:pPr>
            <a:r>
              <a:rPr lang="en-US" sz="2400">
                <a:solidFill>
                  <a:srgbClr val="3F3F3F"/>
                </a:solidFill>
                <a:latin typeface="MS PGothic"/>
                <a:ea typeface="MS PGothic"/>
                <a:cs typeface="MS PGothic"/>
                <a:sym typeface="MS PGothic"/>
              </a:rPr>
              <a:t>I2C使用兩條線（稱為SDA和SCL）進行通訊。</a:t>
            </a:r>
            <a:endParaRPr/>
          </a:p>
          <a:p>
            <a:pPr indent="-228600" lvl="0" marL="228600" rtl="0" algn="l">
              <a:lnSpc>
                <a:spcPct val="100000"/>
              </a:lnSpc>
              <a:spcBef>
                <a:spcPts val="1500"/>
              </a:spcBef>
              <a:spcAft>
                <a:spcPts val="0"/>
              </a:spcAft>
              <a:buClr>
                <a:srgbClr val="404040"/>
              </a:buClr>
              <a:buSzPts val="2400"/>
              <a:buChar char="•"/>
            </a:pPr>
            <a:r>
              <a:rPr lang="en-US" sz="2400">
                <a:solidFill>
                  <a:srgbClr val="404040"/>
                </a:solidFill>
                <a:latin typeface="MS PGothic"/>
                <a:ea typeface="MS PGothic"/>
                <a:cs typeface="MS PGothic"/>
                <a:sym typeface="MS PGothic"/>
              </a:rPr>
              <a:t>SDA（Serial Data Line）用於傳輸數據，而SCL（Serial Clock Line）則用於同步數據傳輸的時序。</a:t>
            </a:r>
            <a:endParaRPr/>
          </a:p>
          <a:p>
            <a:pPr indent="-228600" lvl="0" marL="228600" rtl="0" algn="l">
              <a:lnSpc>
                <a:spcPct val="100000"/>
              </a:lnSpc>
              <a:spcBef>
                <a:spcPts val="1500"/>
              </a:spcBef>
              <a:spcAft>
                <a:spcPts val="0"/>
              </a:spcAft>
              <a:buClr>
                <a:srgbClr val="3F3F3F"/>
              </a:buClr>
              <a:buSzPts val="2400"/>
              <a:buChar char="•"/>
            </a:pPr>
            <a:r>
              <a:rPr lang="en-US" sz="2400">
                <a:solidFill>
                  <a:srgbClr val="3F3F3F"/>
                </a:solidFill>
                <a:latin typeface="MS PGothic"/>
                <a:ea typeface="MS PGothic"/>
                <a:cs typeface="MS PGothic"/>
                <a:sym typeface="MS PGothic"/>
              </a:rPr>
              <a:t>雙向通訊：I2C支持雙向數據傳輸，主機可以發送數據給從機，同時也可以接收從機發送的數據。</a:t>
            </a:r>
            <a:endParaRPr/>
          </a:p>
          <a:p>
            <a:pPr indent="-76200" lvl="0" marL="228600" rtl="0" algn="l">
              <a:lnSpc>
                <a:spcPct val="100000"/>
              </a:lnSpc>
              <a:spcBef>
                <a:spcPts val="1500"/>
              </a:spcBef>
              <a:spcAft>
                <a:spcPts val="0"/>
              </a:spcAft>
              <a:buClr>
                <a:schemeClr val="dk1"/>
              </a:buClr>
              <a:buSzPts val="2400"/>
              <a:buNone/>
            </a:pPr>
            <a:r>
              <a:t/>
            </a:r>
            <a:endParaRPr sz="2400">
              <a:solidFill>
                <a:srgbClr val="3F3F3F"/>
              </a:solidFill>
              <a:latin typeface="MS PGothic"/>
              <a:ea typeface="MS PGothic"/>
              <a:cs typeface="MS PGothic"/>
              <a:sym typeface="MS PGothic"/>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2" name="Shape 482"/>
        <p:cNvGrpSpPr/>
        <p:nvPr/>
      </p:nvGrpSpPr>
      <p:grpSpPr>
        <a:xfrm>
          <a:off x="0" y="0"/>
          <a:ext cx="0" cy="0"/>
          <a:chOff x="0" y="0"/>
          <a:chExt cx="0" cy="0"/>
        </a:xfrm>
      </p:grpSpPr>
      <p:sp>
        <p:nvSpPr>
          <p:cNvPr id="483" name="Google Shape;483;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線路圖</a:t>
            </a:r>
            <a:endParaRPr/>
          </a:p>
        </p:txBody>
      </p:sp>
      <p:sp>
        <p:nvSpPr>
          <p:cNvPr id="484" name="Google Shape;484;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p:txBody>
      </p:sp>
      <p:graphicFrame>
        <p:nvGraphicFramePr>
          <p:cNvPr id="485" name="Google Shape;485;p50"/>
          <p:cNvGraphicFramePr/>
          <p:nvPr/>
        </p:nvGraphicFramePr>
        <p:xfrm>
          <a:off x="6432995" y="2767263"/>
          <a:ext cx="3000000" cy="3000000"/>
        </p:xfrm>
        <a:graphic>
          <a:graphicData uri="http://schemas.openxmlformats.org/drawingml/2006/table">
            <a:tbl>
              <a:tblPr bandRow="1" firstRow="1">
                <a:noFill/>
                <a:tableStyleId>{31B59B43-5E08-41E2-8A64-9C94BBA6341A}</a:tableStyleId>
              </a:tblPr>
              <a:tblGrid>
                <a:gridCol w="1895675"/>
                <a:gridCol w="1895675"/>
              </a:tblGrid>
              <a:tr h="391025">
                <a:tc>
                  <a:txBody>
                    <a:bodyPr/>
                    <a:lstStyle/>
                    <a:p>
                      <a:pPr indent="0" lvl="0" marL="0" marR="0" rtl="0" algn="l">
                        <a:spcBef>
                          <a:spcPts val="0"/>
                        </a:spcBef>
                        <a:spcAft>
                          <a:spcPts val="0"/>
                        </a:spcAft>
                        <a:buNone/>
                      </a:pPr>
                      <a:r>
                        <a:rPr lang="en-US" sz="1800"/>
                        <a:t>TFMini</a:t>
                      </a:r>
                      <a:endParaRPr sz="1800"/>
                    </a:p>
                  </a:txBody>
                  <a:tcPr marT="45725" marB="45725" marR="91450" marL="91450"/>
                </a:tc>
                <a:tc>
                  <a:txBody>
                    <a:bodyPr/>
                    <a:lstStyle/>
                    <a:p>
                      <a:pPr indent="0" lvl="0" marL="0" marR="0" rtl="0" algn="l">
                        <a:spcBef>
                          <a:spcPts val="0"/>
                        </a:spcBef>
                        <a:spcAft>
                          <a:spcPts val="0"/>
                        </a:spcAft>
                        <a:buNone/>
                      </a:pPr>
                      <a:r>
                        <a:rPr lang="en-US" sz="1800"/>
                        <a:t>Arduino Mega</a:t>
                      </a:r>
                      <a:endParaRPr/>
                    </a:p>
                  </a:txBody>
                  <a:tcPr marT="45725" marB="45725" marR="91450" marL="91450"/>
                </a:tc>
              </a:tr>
              <a:tr h="391025">
                <a:tc>
                  <a:txBody>
                    <a:bodyPr/>
                    <a:lstStyle/>
                    <a:p>
                      <a:pPr indent="0" lvl="0" marL="0" marR="0" rtl="0" algn="l">
                        <a:spcBef>
                          <a:spcPts val="0"/>
                        </a:spcBef>
                        <a:spcAft>
                          <a:spcPts val="0"/>
                        </a:spcAft>
                        <a:buNone/>
                      </a:pPr>
                      <a:r>
                        <a:rPr lang="en-US" sz="1800"/>
                        <a:t>紅色</a:t>
                      </a:r>
                      <a:endParaRPr/>
                    </a:p>
                  </a:txBody>
                  <a:tcPr marT="45725" marB="45725" marR="91450" marL="91450"/>
                </a:tc>
                <a:tc>
                  <a:txBody>
                    <a:bodyPr/>
                    <a:lstStyle/>
                    <a:p>
                      <a:pPr indent="0" lvl="0" marL="0" marR="0" rtl="0" algn="l">
                        <a:spcBef>
                          <a:spcPts val="0"/>
                        </a:spcBef>
                        <a:spcAft>
                          <a:spcPts val="0"/>
                        </a:spcAft>
                        <a:buClr>
                          <a:schemeClr val="dk1"/>
                        </a:buClr>
                        <a:buSzPts val="1800"/>
                        <a:buFont typeface="Arial"/>
                        <a:buNone/>
                      </a:pPr>
                      <a:r>
                        <a:rPr lang="en-US" sz="1800"/>
                        <a:t>VCC(5V)</a:t>
                      </a:r>
                      <a:endParaRPr/>
                    </a:p>
                  </a:txBody>
                  <a:tcPr marT="45725" marB="45725" marR="91450" marL="91450"/>
                </a:tc>
              </a:tr>
              <a:tr h="391025">
                <a:tc>
                  <a:txBody>
                    <a:bodyPr/>
                    <a:lstStyle/>
                    <a:p>
                      <a:pPr indent="0" lvl="0" marL="0" marR="0" rtl="0" algn="l">
                        <a:spcBef>
                          <a:spcPts val="0"/>
                        </a:spcBef>
                        <a:spcAft>
                          <a:spcPts val="0"/>
                        </a:spcAft>
                        <a:buNone/>
                      </a:pPr>
                      <a:r>
                        <a:rPr lang="en-US" sz="1800"/>
                        <a:t>黑色</a:t>
                      </a:r>
                      <a:endParaRPr sz="1800"/>
                    </a:p>
                  </a:txBody>
                  <a:tcPr marT="45725" marB="45725" marR="91450" marL="91450"/>
                </a:tc>
                <a:tc>
                  <a:txBody>
                    <a:bodyPr/>
                    <a:lstStyle/>
                    <a:p>
                      <a:pPr indent="0" lvl="0" marL="0" marR="0" rtl="0" algn="l">
                        <a:spcBef>
                          <a:spcPts val="0"/>
                        </a:spcBef>
                        <a:spcAft>
                          <a:spcPts val="0"/>
                        </a:spcAft>
                        <a:buNone/>
                      </a:pPr>
                      <a:r>
                        <a:rPr lang="en-US" sz="1800"/>
                        <a:t>GND</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Arial"/>
                        <a:buNone/>
                      </a:pPr>
                      <a:r>
                        <a:rPr lang="en-US" sz="1800"/>
                        <a:t>白色</a:t>
                      </a:r>
                      <a:endParaRPr sz="1800"/>
                    </a:p>
                  </a:txBody>
                  <a:tcPr marT="45725" marB="45725" marR="91450" marL="91450"/>
                </a:tc>
                <a:tc>
                  <a:txBody>
                    <a:bodyPr/>
                    <a:lstStyle/>
                    <a:p>
                      <a:pPr indent="0" lvl="0" marL="0" marR="0" rtl="0" algn="l">
                        <a:spcBef>
                          <a:spcPts val="0"/>
                        </a:spcBef>
                        <a:spcAft>
                          <a:spcPts val="0"/>
                        </a:spcAft>
                        <a:buClr>
                          <a:srgbClr val="FF0000"/>
                        </a:buClr>
                        <a:buSzPts val="1800"/>
                        <a:buFont typeface="Arial"/>
                        <a:buNone/>
                      </a:pPr>
                      <a:r>
                        <a:rPr b="1" lang="en-US" sz="1800">
                          <a:solidFill>
                            <a:srgbClr val="FF0000"/>
                          </a:solidFill>
                        </a:rPr>
                        <a:t>SDA (20)</a:t>
                      </a:r>
                      <a:endParaRPr/>
                    </a:p>
                  </a:txBody>
                  <a:tcPr marT="45725" marB="45725" marR="91450" marL="91450"/>
                </a:tc>
              </a:tr>
              <a:tr h="391025">
                <a:tc>
                  <a:txBody>
                    <a:bodyPr/>
                    <a:lstStyle/>
                    <a:p>
                      <a:pPr indent="0" lvl="0" marL="0" marR="0" rtl="0" algn="l">
                        <a:spcBef>
                          <a:spcPts val="0"/>
                        </a:spcBef>
                        <a:spcAft>
                          <a:spcPts val="0"/>
                        </a:spcAft>
                        <a:buClr>
                          <a:schemeClr val="dk1"/>
                        </a:buClr>
                        <a:buSzPts val="1800"/>
                        <a:buFont typeface="Arial"/>
                        <a:buNone/>
                      </a:pPr>
                      <a:r>
                        <a:rPr lang="en-US" sz="1800"/>
                        <a:t>綠色</a:t>
                      </a:r>
                      <a:endParaRPr sz="1800"/>
                    </a:p>
                  </a:txBody>
                  <a:tcPr marT="45725" marB="45725" marR="91450" marL="91450"/>
                </a:tc>
                <a:tc>
                  <a:txBody>
                    <a:bodyPr/>
                    <a:lstStyle/>
                    <a:p>
                      <a:pPr indent="0" lvl="0" marL="0" marR="0" rtl="0" algn="l">
                        <a:spcBef>
                          <a:spcPts val="0"/>
                        </a:spcBef>
                        <a:spcAft>
                          <a:spcPts val="0"/>
                        </a:spcAft>
                        <a:buClr>
                          <a:srgbClr val="FF0000"/>
                        </a:buClr>
                        <a:buSzPts val="1800"/>
                        <a:buFont typeface="Arial"/>
                        <a:buNone/>
                      </a:pPr>
                      <a:r>
                        <a:rPr b="1" lang="en-US" sz="1800">
                          <a:solidFill>
                            <a:srgbClr val="FF0000"/>
                          </a:solidFill>
                        </a:rPr>
                        <a:t>SCL (21)</a:t>
                      </a:r>
                      <a:endParaRPr/>
                    </a:p>
                  </a:txBody>
                  <a:tcPr marT="45725" marB="45725" marR="91450" marL="91450"/>
                </a:tc>
              </a:tr>
            </a:tbl>
          </a:graphicData>
        </a:graphic>
      </p:graphicFrame>
      <p:pic>
        <p:nvPicPr>
          <p:cNvPr descr="A diagram of a device with wires&#10;&#10;Description automatically generated" id="486" name="Google Shape;486;p50"/>
          <p:cNvPicPr preferRelativeResize="0"/>
          <p:nvPr/>
        </p:nvPicPr>
        <p:blipFill rotWithShape="1">
          <a:blip r:embed="rId3">
            <a:alphaModFix/>
          </a:blip>
          <a:srcRect b="16239" l="0" r="0" t="0"/>
          <a:stretch/>
        </p:blipFill>
        <p:spPr>
          <a:xfrm>
            <a:off x="1660470" y="2602414"/>
            <a:ext cx="2963334" cy="228779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1" name="Shape 491"/>
        <p:cNvGrpSpPr/>
        <p:nvPr/>
      </p:nvGrpSpPr>
      <p:grpSpPr>
        <a:xfrm>
          <a:off x="0" y="0"/>
          <a:ext cx="0" cy="0"/>
          <a:chOff x="0" y="0"/>
          <a:chExt cx="0" cy="0"/>
        </a:xfrm>
      </p:grpSpPr>
      <p:sp>
        <p:nvSpPr>
          <p:cNvPr id="492" name="Google Shape;492;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S PGothic"/>
              <a:buNone/>
            </a:pPr>
            <a:br>
              <a:rPr lang="en-US">
                <a:latin typeface="MS PGothic"/>
                <a:ea typeface="MS PGothic"/>
                <a:cs typeface="MS PGothic"/>
                <a:sym typeface="MS PGothic"/>
              </a:rPr>
            </a:br>
            <a:r>
              <a:rPr lang="en-US">
                <a:latin typeface="MS PGothic"/>
                <a:ea typeface="MS PGothic"/>
                <a:cs typeface="MS PGothic"/>
                <a:sym typeface="MS PGothic"/>
              </a:rPr>
              <a:t>背後原理</a:t>
            </a:r>
            <a:endParaRPr/>
          </a:p>
          <a:p>
            <a:pPr indent="0" lvl="0" marL="0" rtl="0" algn="l">
              <a:lnSpc>
                <a:spcPct val="90000"/>
              </a:lnSpc>
              <a:spcBef>
                <a:spcPts val="0"/>
              </a:spcBef>
              <a:spcAft>
                <a:spcPts val="0"/>
              </a:spcAft>
              <a:buClr>
                <a:schemeClr val="dk1"/>
              </a:buClr>
              <a:buSzPts val="4400"/>
              <a:buFont typeface="Play"/>
              <a:buNone/>
            </a:pPr>
            <a:r>
              <a:t/>
            </a:r>
            <a:endParaRPr>
              <a:latin typeface="MS PGothic"/>
              <a:ea typeface="MS PGothic"/>
              <a:cs typeface="MS PGothic"/>
              <a:sym typeface="MS PGothic"/>
            </a:endParaRPr>
          </a:p>
        </p:txBody>
      </p:sp>
      <p:sp>
        <p:nvSpPr>
          <p:cNvPr id="493" name="Google Shape;493;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F3F3F"/>
              </a:buClr>
              <a:buSzPts val="2800"/>
              <a:buNone/>
            </a:pPr>
            <a:r>
              <a:rPr lang="en-US">
                <a:solidFill>
                  <a:srgbClr val="3F3F3F"/>
                </a:solidFill>
                <a:latin typeface="MS PGothic"/>
                <a:ea typeface="MS PGothic"/>
                <a:cs typeface="MS PGothic"/>
                <a:sym typeface="MS PGothic"/>
              </a:rPr>
              <a:t>STEP 1: 建立8個LED(4個給縱軸, 橫軸, 4個給垂直軸)</a:t>
            </a:r>
            <a:endParaRPr>
              <a:solidFill>
                <a:srgbClr val="3F3F3F"/>
              </a:solidFill>
              <a:latin typeface="Arial"/>
              <a:ea typeface="Arial"/>
              <a:cs typeface="Arial"/>
              <a:sym typeface="Arial"/>
            </a:endParaRPr>
          </a:p>
          <a:p>
            <a:pPr indent="0" lvl="0" marL="0" rtl="0" algn="l">
              <a:lnSpc>
                <a:spcPct val="90000"/>
              </a:lnSpc>
              <a:spcBef>
                <a:spcPts val="1000"/>
              </a:spcBef>
              <a:spcAft>
                <a:spcPts val="0"/>
              </a:spcAft>
              <a:buClr>
                <a:srgbClr val="3F3F3F"/>
              </a:buClr>
              <a:buSzPts val="2800"/>
              <a:buNone/>
            </a:pPr>
            <a:r>
              <a:rPr lang="en-US">
                <a:solidFill>
                  <a:srgbClr val="3F3F3F"/>
                </a:solidFill>
                <a:latin typeface="MS PGothic"/>
                <a:ea typeface="MS PGothic"/>
                <a:cs typeface="MS PGothic"/>
                <a:sym typeface="MS PGothic"/>
              </a:rPr>
              <a:t>STEP 2: 讀取陀螺儀旋轉的資料</a:t>
            </a:r>
            <a:endParaRPr/>
          </a:p>
          <a:p>
            <a:pPr indent="0" lvl="0" marL="0" rtl="0" algn="l">
              <a:lnSpc>
                <a:spcPct val="90000"/>
              </a:lnSpc>
              <a:spcBef>
                <a:spcPts val="1000"/>
              </a:spcBef>
              <a:spcAft>
                <a:spcPts val="0"/>
              </a:spcAft>
              <a:buClr>
                <a:srgbClr val="3F3F3F"/>
              </a:buClr>
              <a:buSzPts val="2800"/>
              <a:buNone/>
            </a:pPr>
            <a:r>
              <a:rPr lang="en-US">
                <a:solidFill>
                  <a:srgbClr val="3F3F3F"/>
                </a:solidFill>
                <a:latin typeface="MS PGothic"/>
                <a:ea typeface="MS PGothic"/>
                <a:cs typeface="MS PGothic"/>
                <a:sym typeface="MS PGothic"/>
              </a:rPr>
              <a:t>STEP 3: 透過if else辨別陀螺儀翻滾方向</a:t>
            </a:r>
            <a:endParaRPr/>
          </a:p>
          <a:p>
            <a:pPr indent="0" lvl="0" marL="0" rtl="0" algn="l">
              <a:lnSpc>
                <a:spcPct val="90000"/>
              </a:lnSpc>
              <a:spcBef>
                <a:spcPts val="1000"/>
              </a:spcBef>
              <a:spcAft>
                <a:spcPts val="0"/>
              </a:spcAft>
              <a:buClr>
                <a:srgbClr val="3F3F3F"/>
              </a:buClr>
              <a:buSzPts val="2800"/>
              <a:buNone/>
            </a:pPr>
            <a:r>
              <a:rPr lang="en-US">
                <a:solidFill>
                  <a:srgbClr val="3F3F3F"/>
                </a:solidFill>
                <a:latin typeface="MS PGothic"/>
                <a:ea typeface="MS PGothic"/>
                <a:cs typeface="MS PGothic"/>
                <a:sym typeface="MS PGothic"/>
              </a:rPr>
              <a:t>STEP 4: 使用map()映射不同區間的數值到不同紅色LED</a:t>
            </a:r>
            <a:endParaRPr>
              <a:solidFill>
                <a:srgbClr val="3F3F3F"/>
              </a:solidFill>
              <a:latin typeface="MS PGothic"/>
              <a:ea typeface="MS PGothic"/>
              <a:cs typeface="MS PGothic"/>
              <a:sym typeface="MS PGothic"/>
            </a:endParaRPr>
          </a:p>
          <a:p>
            <a:pPr indent="0" lvl="0" marL="0" rtl="0" algn="l">
              <a:lnSpc>
                <a:spcPct val="90000"/>
              </a:lnSpc>
              <a:spcBef>
                <a:spcPts val="1000"/>
              </a:spcBef>
              <a:spcAft>
                <a:spcPts val="0"/>
              </a:spcAft>
              <a:buClr>
                <a:srgbClr val="3F3F3F"/>
              </a:buClr>
              <a:buSzPts val="2800"/>
              <a:buNone/>
            </a:pPr>
            <a:r>
              <a:rPr lang="en-US">
                <a:solidFill>
                  <a:srgbClr val="3F3F3F"/>
                </a:solidFill>
                <a:latin typeface="MS PGothic"/>
                <a:ea typeface="MS PGothic"/>
                <a:cs typeface="MS PGothic"/>
                <a:sym typeface="MS PGothic"/>
              </a:rPr>
              <a:t>例如: 縱軸 1-179是左傾斜 --&gt; map()映射至0-255到Pin 10的LED</a:t>
            </a:r>
            <a:endParaRPr/>
          </a:p>
          <a:p>
            <a:pPr indent="0" lvl="0" marL="0" rtl="0" algn="l">
              <a:lnSpc>
                <a:spcPct val="90000"/>
              </a:lnSpc>
              <a:spcBef>
                <a:spcPts val="1000"/>
              </a:spcBef>
              <a:spcAft>
                <a:spcPts val="0"/>
              </a:spcAft>
              <a:buClr>
                <a:srgbClr val="3F3F3F"/>
              </a:buClr>
              <a:buSzPts val="2800"/>
              <a:buNone/>
            </a:pPr>
            <a:r>
              <a:rPr lang="en-US">
                <a:solidFill>
                  <a:srgbClr val="3F3F3F"/>
                </a:solidFill>
                <a:latin typeface="MS PGothic"/>
                <a:ea typeface="MS PGothic"/>
                <a:cs typeface="MS PGothic"/>
                <a:sym typeface="MS PGothic"/>
              </a:rPr>
              <a:t>STEP 5: 使用switch case 辨別陀螺儀垂直軸方向</a:t>
            </a:r>
            <a:endParaRPr>
              <a:solidFill>
                <a:srgbClr val="3F3F3F"/>
              </a:solidFill>
            </a:endParaRPr>
          </a:p>
          <a:p>
            <a:pPr indent="0" lvl="0" marL="0" rtl="0" algn="l">
              <a:lnSpc>
                <a:spcPct val="90000"/>
              </a:lnSpc>
              <a:spcBef>
                <a:spcPts val="1000"/>
              </a:spcBef>
              <a:spcAft>
                <a:spcPts val="0"/>
              </a:spcAft>
              <a:buClr>
                <a:srgbClr val="3F3F3F"/>
              </a:buClr>
              <a:buSzPts val="2800"/>
              <a:buNone/>
            </a:pPr>
            <a:r>
              <a:rPr lang="en-US">
                <a:solidFill>
                  <a:srgbClr val="3F3F3F"/>
                </a:solidFill>
                <a:latin typeface="MS PGothic"/>
                <a:ea typeface="MS PGothic"/>
                <a:cs typeface="MS PGothic"/>
                <a:sym typeface="MS PGothic"/>
              </a:rPr>
              <a:t>STEP 6: 使用map()映射不同區間的數值到其他顔色LED</a:t>
            </a:r>
            <a:endParaRPr/>
          </a:p>
          <a:p>
            <a:pPr indent="0" lvl="0" marL="0" rtl="0" algn="l">
              <a:lnSpc>
                <a:spcPct val="90000"/>
              </a:lnSpc>
              <a:spcBef>
                <a:spcPts val="1000"/>
              </a:spcBef>
              <a:spcAft>
                <a:spcPts val="0"/>
              </a:spcAft>
              <a:buClr>
                <a:srgbClr val="3F3F3F"/>
              </a:buClr>
              <a:buSzPts val="2800"/>
              <a:buNone/>
            </a:pPr>
            <a:r>
              <a:rPr lang="en-US">
                <a:solidFill>
                  <a:srgbClr val="3F3F3F"/>
                </a:solidFill>
                <a:latin typeface="MS PGothic"/>
                <a:ea typeface="MS PGothic"/>
                <a:cs typeface="MS PGothic"/>
                <a:sym typeface="MS PGothic"/>
              </a:rPr>
              <a:t>例如: 垂直軸0-90是向右--&gt;map()映射至255-0到Pin 6的LED               + map()映射至0-255到Pin 8的LED   </a:t>
            </a:r>
            <a:endParaRPr>
              <a:solidFill>
                <a:srgbClr val="3F3F3F"/>
              </a:solidFill>
              <a:latin typeface="MS PGothic"/>
              <a:ea typeface="MS PGothic"/>
              <a:cs typeface="MS PGothic"/>
              <a:sym typeface="MS PGothic"/>
            </a:endParaRPr>
          </a:p>
          <a:p>
            <a:pPr indent="0" lvl="0" marL="0" rtl="0" algn="l">
              <a:lnSpc>
                <a:spcPct val="90000"/>
              </a:lnSpc>
              <a:spcBef>
                <a:spcPts val="1000"/>
              </a:spcBef>
              <a:spcAft>
                <a:spcPts val="0"/>
              </a:spcAft>
              <a:buClr>
                <a:schemeClr val="dk1"/>
              </a:buClr>
              <a:buSzPts val="2800"/>
              <a:buNone/>
            </a:pPr>
            <a:r>
              <a:t/>
            </a:r>
            <a:endParaRPr>
              <a:solidFill>
                <a:srgbClr val="3F3F3F"/>
              </a:solidFill>
              <a:latin typeface="MS PGothic"/>
              <a:ea typeface="MS PGothic"/>
              <a:cs typeface="MS PGothic"/>
              <a:sym typeface="MS PGothic"/>
            </a:endParaRPr>
          </a:p>
          <a:p>
            <a:pPr indent="0" lvl="0" marL="0" rtl="0" algn="l">
              <a:lnSpc>
                <a:spcPct val="90000"/>
              </a:lnSpc>
              <a:spcBef>
                <a:spcPts val="1000"/>
              </a:spcBef>
              <a:spcAft>
                <a:spcPts val="0"/>
              </a:spcAft>
              <a:buClr>
                <a:schemeClr val="dk1"/>
              </a:buClr>
              <a:buSzPts val="2800"/>
              <a:buNone/>
            </a:pPr>
            <a:r>
              <a:t/>
            </a:r>
            <a:endParaRPr>
              <a:solidFill>
                <a:srgbClr val="404040"/>
              </a:solidFill>
              <a:latin typeface="MS PGothic"/>
              <a:ea typeface="MS PGothic"/>
              <a:cs typeface="MS PGothic"/>
              <a:sym typeface="MS PGothic"/>
            </a:endParaRPr>
          </a:p>
          <a:p>
            <a:pPr indent="0" lvl="0" marL="0" rtl="0" algn="l">
              <a:lnSpc>
                <a:spcPct val="90000"/>
              </a:lnSpc>
              <a:spcBef>
                <a:spcPts val="1000"/>
              </a:spcBef>
              <a:spcAft>
                <a:spcPts val="0"/>
              </a:spcAft>
              <a:buClr>
                <a:schemeClr val="dk1"/>
              </a:buClr>
              <a:buSzPts val="2800"/>
              <a:buNone/>
            </a:pPr>
            <a:r>
              <a:t/>
            </a:r>
            <a:endParaRPr>
              <a:solidFill>
                <a:srgbClr val="404040"/>
              </a:solidFill>
              <a:latin typeface="MS PGothic"/>
              <a:ea typeface="MS PGothic"/>
              <a:cs typeface="MS PGothic"/>
              <a:sym typeface="MS PGothic"/>
            </a:endParaRPr>
          </a:p>
          <a:p>
            <a:pPr indent="0" lvl="0" marL="0" rtl="0" algn="l">
              <a:lnSpc>
                <a:spcPct val="90000"/>
              </a:lnSpc>
              <a:spcBef>
                <a:spcPts val="1000"/>
              </a:spcBef>
              <a:spcAft>
                <a:spcPts val="0"/>
              </a:spcAft>
              <a:buClr>
                <a:schemeClr val="dk1"/>
              </a:buClr>
              <a:buSzPts val="2800"/>
              <a:buNone/>
            </a:pPr>
            <a:r>
              <a:t/>
            </a:r>
            <a:endParaRPr>
              <a:solidFill>
                <a:srgbClr val="404040"/>
              </a:solidFill>
              <a:latin typeface="MS PGothic"/>
              <a:ea typeface="MS PGothic"/>
              <a:cs typeface="MS PGothic"/>
              <a:sym typeface="MS PGothic"/>
            </a:endParaRPr>
          </a:p>
          <a:p>
            <a:pPr indent="0" lvl="0" marL="0" rtl="0" algn="l">
              <a:lnSpc>
                <a:spcPct val="90000"/>
              </a:lnSpc>
              <a:spcBef>
                <a:spcPts val="1000"/>
              </a:spcBef>
              <a:spcAft>
                <a:spcPts val="0"/>
              </a:spcAft>
              <a:buClr>
                <a:schemeClr val="dk1"/>
              </a:buClr>
              <a:buSzPts val="2800"/>
              <a:buNone/>
            </a:pPr>
            <a:r>
              <a:t/>
            </a:r>
            <a:endParaRPr>
              <a:latin typeface="MS PGothic"/>
              <a:ea typeface="MS PGothic"/>
              <a:cs typeface="MS PGothic"/>
              <a:sym typeface="MS PGothic"/>
            </a:endParaRPr>
          </a:p>
          <a:p>
            <a:pPr indent="0" lvl="0" marL="0" rtl="0" algn="l">
              <a:lnSpc>
                <a:spcPct val="90000"/>
              </a:lnSpc>
              <a:spcBef>
                <a:spcPts val="1000"/>
              </a:spcBef>
              <a:spcAft>
                <a:spcPts val="0"/>
              </a:spcAft>
              <a:buClr>
                <a:schemeClr val="dk1"/>
              </a:buClr>
              <a:buSzPts val="2800"/>
              <a:buNone/>
            </a:pPr>
            <a:r>
              <a:t/>
            </a:r>
            <a:endParaRPr>
              <a:latin typeface="MS PGothic"/>
              <a:ea typeface="MS PGothic"/>
              <a:cs typeface="MS PGothic"/>
              <a:sym typeface="MS P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842433" y="6302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t>Encoder原理</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原理</a:t>
            </a:r>
            <a:endParaRPr/>
          </a:p>
        </p:txBody>
      </p:sp>
      <p:pic>
        <p:nvPicPr>
          <p:cNvPr id="129" name="Google Shape;129;p7"/>
          <p:cNvPicPr preferRelativeResize="0"/>
          <p:nvPr/>
        </p:nvPicPr>
        <p:blipFill rotWithShape="1">
          <a:blip r:embed="rId3">
            <a:alphaModFix/>
          </a:blip>
          <a:srcRect b="0" l="0" r="0" t="0"/>
          <a:stretch/>
        </p:blipFill>
        <p:spPr>
          <a:xfrm>
            <a:off x="6092202" y="1791121"/>
            <a:ext cx="5534507" cy="2986389"/>
          </a:xfrm>
          <a:prstGeom prst="rect">
            <a:avLst/>
          </a:prstGeom>
          <a:noFill/>
          <a:ln>
            <a:noFill/>
          </a:ln>
        </p:spPr>
      </p:pic>
      <p:sp>
        <p:nvSpPr>
          <p:cNvPr id="130" name="Google Shape;130;p7"/>
          <p:cNvSpPr txBox="1"/>
          <p:nvPr/>
        </p:nvSpPr>
        <p:spPr>
          <a:xfrm>
            <a:off x="702541" y="1974566"/>
            <a:ext cx="5273219" cy="29105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Play"/>
                <a:ea typeface="Play"/>
                <a:cs typeface="Play"/>
                <a:sym typeface="Play"/>
              </a:rPr>
              <a:t>由兩個主要部分組成:</a:t>
            </a:r>
            <a:endParaRPr sz="2000">
              <a:solidFill>
                <a:schemeClr val="dk1"/>
              </a:solidFill>
              <a:latin typeface="Play"/>
              <a:ea typeface="Play"/>
              <a:cs typeface="Play"/>
              <a:sym typeface="Play"/>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Play"/>
                <a:ea typeface="Play"/>
                <a:cs typeface="Play"/>
                <a:sym typeface="Play"/>
              </a:rPr>
              <a:t>旋轉部分 (配有刻痕或磁性標記的圓盤)</a:t>
            </a:r>
            <a:endParaRPr sz="2000">
              <a:solidFill>
                <a:schemeClr val="dk1"/>
              </a:solidFill>
              <a:latin typeface="Play"/>
              <a:ea typeface="Play"/>
              <a:cs typeface="Play"/>
              <a:sym typeface="Play"/>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Play"/>
                <a:ea typeface="Play"/>
                <a:cs typeface="Play"/>
                <a:sym typeface="Play"/>
              </a:rPr>
              <a:t>固定部分 (感應器和讀取頭)</a:t>
            </a:r>
            <a:endParaRPr/>
          </a:p>
          <a:p>
            <a:pPr indent="0" lvl="0" marL="0" marR="0" rtl="0" algn="l">
              <a:spcBef>
                <a:spcPts val="0"/>
              </a:spcBef>
              <a:spcAft>
                <a:spcPts val="0"/>
              </a:spcAft>
              <a:buNone/>
            </a:pPr>
            <a:r>
              <a:t/>
            </a:r>
            <a:endParaRPr sz="2000">
              <a:solidFill>
                <a:schemeClr val="dk1"/>
              </a:solidFill>
              <a:latin typeface="Play"/>
              <a:ea typeface="Play"/>
              <a:cs typeface="Play"/>
              <a:sym typeface="Play"/>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Play"/>
                <a:ea typeface="Play"/>
                <a:cs typeface="Play"/>
                <a:sym typeface="Play"/>
              </a:rPr>
              <a:t>當旋轉部分轉動時，刻痕或磁性標記會通過感應器和讀取頭之間的接觸或非接觸方式進行檢測。這些刻痕或標記會產生脈衝信號，透過Output A 和 Output B綫輸出信號。</a:t>
            </a:r>
            <a:endParaRPr sz="2000">
              <a:solidFill>
                <a:schemeClr val="dk1"/>
              </a:solidFill>
              <a:latin typeface="Play"/>
              <a:ea typeface="Play"/>
              <a:cs typeface="Play"/>
              <a:sym typeface="Play"/>
            </a:endParaRPr>
          </a:p>
          <a:p>
            <a:pPr indent="0" lvl="0" marL="0" marR="0" rtl="0" algn="l">
              <a:spcBef>
                <a:spcPts val="0"/>
              </a:spcBef>
              <a:spcAft>
                <a:spcPts val="0"/>
              </a:spcAft>
              <a:buNone/>
            </a:pPr>
            <a:r>
              <a:t/>
            </a:r>
            <a:endParaRPr sz="2000">
              <a:solidFill>
                <a:schemeClr val="dk1"/>
              </a:solidFill>
              <a:latin typeface="Play"/>
              <a:ea typeface="Play"/>
              <a:cs typeface="Play"/>
              <a:sym typeface="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Output A/B</a:t>
            </a:r>
            <a:endParaRPr/>
          </a:p>
        </p:txBody>
      </p:sp>
      <p:pic>
        <p:nvPicPr>
          <p:cNvPr descr="A diagram of a diagram&#10;&#10;Description automatically generated" id="136" name="Google Shape;136;p8"/>
          <p:cNvPicPr preferRelativeResize="0"/>
          <p:nvPr>
            <p:ph idx="1" type="body"/>
          </p:nvPr>
        </p:nvPicPr>
        <p:blipFill rotWithShape="1">
          <a:blip r:embed="rId3">
            <a:alphaModFix/>
          </a:blip>
          <a:srcRect b="0" l="11987" r="315" t="52830"/>
          <a:stretch/>
        </p:blipFill>
        <p:spPr>
          <a:xfrm>
            <a:off x="8831616" y="4080315"/>
            <a:ext cx="3065376" cy="2240710"/>
          </a:xfrm>
          <a:prstGeom prst="rect">
            <a:avLst/>
          </a:prstGeom>
          <a:noFill/>
          <a:ln>
            <a:noFill/>
          </a:ln>
        </p:spPr>
      </p:pic>
      <p:pic>
        <p:nvPicPr>
          <p:cNvPr descr="How to Use Rotary Encoder on Arduino Board UNO | by Okmarts quality  industrial online store | Medium" id="137" name="Google Shape;137;p8"/>
          <p:cNvPicPr preferRelativeResize="0"/>
          <p:nvPr/>
        </p:nvPicPr>
        <p:blipFill rotWithShape="1">
          <a:blip r:embed="rId4">
            <a:alphaModFix/>
          </a:blip>
          <a:srcRect b="7460" l="0" r="48659" t="0"/>
          <a:stretch/>
        </p:blipFill>
        <p:spPr>
          <a:xfrm>
            <a:off x="6336903" y="1454851"/>
            <a:ext cx="2488054" cy="1737734"/>
          </a:xfrm>
          <a:prstGeom prst="rect">
            <a:avLst/>
          </a:prstGeom>
          <a:noFill/>
          <a:ln>
            <a:noFill/>
          </a:ln>
        </p:spPr>
      </p:pic>
      <p:sp>
        <p:nvSpPr>
          <p:cNvPr id="138" name="Google Shape;138;p8"/>
          <p:cNvSpPr txBox="1"/>
          <p:nvPr/>
        </p:nvSpPr>
        <p:spPr>
          <a:xfrm>
            <a:off x="835861" y="2012488"/>
            <a:ext cx="5402972" cy="193899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0000"/>
              </a:buClr>
              <a:buSzPts val="2000"/>
              <a:buFont typeface="Arial"/>
              <a:buChar char="•"/>
            </a:pPr>
            <a:r>
              <a:rPr lang="en-US" sz="2000">
                <a:solidFill>
                  <a:srgbClr val="FF0000"/>
                </a:solidFill>
                <a:latin typeface="Play"/>
                <a:ea typeface="Play"/>
                <a:cs typeface="Play"/>
                <a:sym typeface="Play"/>
              </a:rPr>
              <a:t>A/B</a:t>
            </a:r>
            <a:r>
              <a:rPr lang="en-US" sz="2000">
                <a:solidFill>
                  <a:schemeClr val="dk1"/>
                </a:solidFill>
                <a:latin typeface="Play"/>
                <a:ea typeface="Play"/>
                <a:cs typeface="Play"/>
                <a:sym typeface="Play"/>
              </a:rPr>
              <a:t> </a:t>
            </a:r>
            <a:r>
              <a:rPr lang="en-US" sz="2000">
                <a:solidFill>
                  <a:schemeClr val="dk1"/>
                </a:solidFill>
                <a:latin typeface="MS PGothic"/>
                <a:ea typeface="MS PGothic"/>
                <a:cs typeface="MS PGothic"/>
                <a:sym typeface="MS PGothic"/>
              </a:rPr>
              <a:t>是兩個相位差異的信號，它們的變化可以用來確定旋轉的方向和速度。</a:t>
            </a:r>
            <a:endParaRPr sz="2000">
              <a:solidFill>
                <a:schemeClr val="dk1"/>
              </a:solidFill>
              <a:latin typeface="MS PGothic"/>
              <a:ea typeface="MS PGothic"/>
              <a:cs typeface="MS PGothic"/>
              <a:sym typeface="MS PGothic"/>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Play"/>
              <a:ea typeface="Play"/>
              <a:cs typeface="Play"/>
              <a:sym typeface="Play"/>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Play"/>
                <a:ea typeface="Play"/>
                <a:cs typeface="Play"/>
                <a:sym typeface="Play"/>
              </a:rPr>
              <a:t>當旋轉部分順時針轉動時，A相和B相的脈衝順序會按照一個順時針的順序變化。反之，當旋轉部分逆時針轉動時，脈衝順序則相反。</a:t>
            </a:r>
            <a:endParaRPr sz="2000">
              <a:solidFill>
                <a:schemeClr val="dk1"/>
              </a:solidFill>
              <a:latin typeface="Play"/>
              <a:ea typeface="Play"/>
              <a:cs typeface="Play"/>
              <a:sym typeface="Play"/>
            </a:endParaRPr>
          </a:p>
        </p:txBody>
      </p:sp>
      <p:pic>
        <p:nvPicPr>
          <p:cNvPr descr="A diagram of a diagram&#10;&#10;Description automatically generated" id="139" name="Google Shape;139;p8"/>
          <p:cNvPicPr preferRelativeResize="0"/>
          <p:nvPr/>
        </p:nvPicPr>
        <p:blipFill rotWithShape="1">
          <a:blip r:embed="rId3">
            <a:alphaModFix/>
          </a:blip>
          <a:srcRect b="58661" l="0" r="0" t="-51"/>
          <a:stretch/>
        </p:blipFill>
        <p:spPr>
          <a:xfrm>
            <a:off x="8829685" y="1455029"/>
            <a:ext cx="3055457" cy="1729187"/>
          </a:xfrm>
          <a:prstGeom prst="rect">
            <a:avLst/>
          </a:prstGeom>
          <a:noFill/>
          <a:ln>
            <a:noFill/>
          </a:ln>
        </p:spPr>
      </p:pic>
      <p:pic>
        <p:nvPicPr>
          <p:cNvPr descr="How to Use Rotary Encoder on Arduino Board UNO | by Okmarts quality  industrial online store | Medium" id="140" name="Google Shape;140;p8"/>
          <p:cNvPicPr preferRelativeResize="0"/>
          <p:nvPr/>
        </p:nvPicPr>
        <p:blipFill rotWithShape="1">
          <a:blip r:embed="rId4">
            <a:alphaModFix/>
          </a:blip>
          <a:srcRect b="7460" l="0" r="48659" t="0"/>
          <a:stretch/>
        </p:blipFill>
        <p:spPr>
          <a:xfrm>
            <a:off x="6336902" y="4078446"/>
            <a:ext cx="2488054" cy="1737734"/>
          </a:xfrm>
          <a:prstGeom prst="rect">
            <a:avLst/>
          </a:prstGeom>
          <a:noFill/>
          <a:ln>
            <a:noFill/>
          </a:ln>
        </p:spPr>
      </p:pic>
      <p:sp>
        <p:nvSpPr>
          <p:cNvPr id="141" name="Google Shape;141;p8"/>
          <p:cNvSpPr/>
          <p:nvPr/>
        </p:nvSpPr>
        <p:spPr>
          <a:xfrm>
            <a:off x="6552116" y="1685463"/>
            <a:ext cx="1388962" cy="462987"/>
          </a:xfrm>
          <a:prstGeom prst="curvedDownArrow">
            <a:avLst>
              <a:gd fmla="val 25000" name="adj1"/>
              <a:gd fmla="val 50000" name="adj2"/>
              <a:gd fmla="val 25000" name="adj3"/>
            </a:avLst>
          </a:prstGeom>
          <a:solidFill>
            <a:srgbClr val="00B0F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42" name="Google Shape;142;p8"/>
          <p:cNvSpPr/>
          <p:nvPr/>
        </p:nvSpPr>
        <p:spPr>
          <a:xfrm flipH="1">
            <a:off x="6552115" y="4299411"/>
            <a:ext cx="1379316" cy="434051"/>
          </a:xfrm>
          <a:prstGeom prst="curvedDownArrow">
            <a:avLst>
              <a:gd fmla="val 25000" name="adj1"/>
              <a:gd fmla="val 50000" name="adj2"/>
              <a:gd fmla="val 25000" name="adj3"/>
            </a:avLst>
          </a:prstGeom>
          <a:solidFill>
            <a:srgbClr val="00B0F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43" name="Google Shape;143;p8"/>
          <p:cNvSpPr txBox="1"/>
          <p:nvPr/>
        </p:nvSpPr>
        <p:spPr>
          <a:xfrm>
            <a:off x="6398712" y="1022958"/>
            <a:ext cx="181627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Play"/>
                <a:ea typeface="Play"/>
                <a:cs typeface="Play"/>
                <a:sym typeface="Play"/>
              </a:rPr>
              <a:t>順時針:</a:t>
            </a:r>
            <a:endParaRPr sz="2000">
              <a:solidFill>
                <a:schemeClr val="dk1"/>
              </a:solidFill>
              <a:latin typeface="Play"/>
              <a:ea typeface="Play"/>
              <a:cs typeface="Play"/>
              <a:sym typeface="Play"/>
            </a:endParaRPr>
          </a:p>
        </p:txBody>
      </p:sp>
      <p:sp>
        <p:nvSpPr>
          <p:cNvPr id="144" name="Google Shape;144;p8"/>
          <p:cNvSpPr txBox="1"/>
          <p:nvPr/>
        </p:nvSpPr>
        <p:spPr>
          <a:xfrm>
            <a:off x="6398711" y="3588679"/>
            <a:ext cx="181627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Play"/>
                <a:ea typeface="Play"/>
                <a:cs typeface="Play"/>
                <a:sym typeface="Play"/>
              </a:rPr>
              <a:t>逆時針:</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MS PGothic"/>
                <a:ea typeface="MS PGothic"/>
                <a:cs typeface="MS PGothic"/>
                <a:sym typeface="MS PGothic"/>
              </a:rPr>
              <a:t>分別</a:t>
            </a:r>
            <a:r>
              <a:rPr lang="en-US"/>
              <a:t>A/B信號</a:t>
            </a:r>
            <a:endParaRPr/>
          </a:p>
        </p:txBody>
      </p:sp>
      <p:sp>
        <p:nvSpPr>
          <p:cNvPr id="150" name="Google Shape;150;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MS PGothic"/>
                <a:ea typeface="MS PGothic"/>
                <a:cs typeface="MS PGothic"/>
                <a:sym typeface="MS PGothic"/>
              </a:rPr>
              <a:t>以角度表示時，相位差是兩個波形之間的時間偏移量。</a:t>
            </a:r>
            <a:endParaRPr/>
          </a:p>
          <a:p>
            <a:pPr indent="-228600" lvl="0" marL="228600" rtl="0" algn="l">
              <a:lnSpc>
                <a:spcPct val="90000"/>
              </a:lnSpc>
              <a:spcBef>
                <a:spcPts val="1000"/>
              </a:spcBef>
              <a:spcAft>
                <a:spcPts val="0"/>
              </a:spcAft>
              <a:buClr>
                <a:schemeClr val="dk1"/>
              </a:buClr>
              <a:buSzPts val="2800"/>
              <a:buChar char="•"/>
            </a:pPr>
            <a:r>
              <a:rPr lang="en-US"/>
              <a:t>A/B輸出的相位差為90</a:t>
            </a:r>
            <a:r>
              <a:rPr lang="en-US">
                <a:latin typeface="MS PGothic"/>
                <a:ea typeface="MS PGothic"/>
                <a:cs typeface="MS PGothic"/>
                <a:sym typeface="MS PGothic"/>
              </a:rPr>
              <a:t>度</a:t>
            </a:r>
            <a:r>
              <a:rPr lang="en-US"/>
              <a:t>。</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51" name="Google Shape;151;p9"/>
          <p:cNvPicPr preferRelativeResize="0"/>
          <p:nvPr/>
        </p:nvPicPr>
        <p:blipFill rotWithShape="1">
          <a:blip r:embed="rId3">
            <a:alphaModFix/>
          </a:blip>
          <a:srcRect b="0" l="0" r="0" t="0"/>
          <a:stretch/>
        </p:blipFill>
        <p:spPr>
          <a:xfrm>
            <a:off x="2410729" y="3510927"/>
            <a:ext cx="6704997" cy="19388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2024-02-29T10:08:06Z</dcterms:created>
</cp:coreProperties>
</file>