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6" r:id="rId10"/>
    <p:sldId id="271" r:id="rId11"/>
    <p:sldId id="267" r:id="rId12"/>
    <p:sldId id="265" r:id="rId13"/>
    <p:sldId id="270" r:id="rId14"/>
    <p:sldId id="264" r:id="rId15"/>
    <p:sldId id="268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D0E67B-D65D-C7F8-AF8E-17A5E6812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A61C93D-A171-89E5-2413-C2FF5BB1D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C88346-2F7E-AA59-FDA9-4C82B5FB4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299350-5888-410E-46AB-E09A8FAED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5C38A4-7B7D-BCA2-77D6-8E8D0837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46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DEE3FD-B311-1211-2E50-CC419873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461EE8-E001-D6B7-7D4F-174CA48C4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938EAC-AEF8-819E-C219-312A6B8D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C4FEDEB-6F2D-0AB7-54B9-C6F14F84E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B6F786-6ABC-2B7A-A760-F3047772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77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8C2C044-265F-6237-D2CF-F14C44AFF4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DC6F685-AE60-14EA-9253-ABE59115D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59C6B00-2DF0-542B-4E81-12A02ECE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D70E0AD-A54E-997E-8983-CCF5671C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D0184B-DF13-3E2A-23E3-EE667DBF1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212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7445F1-515E-7AC9-A313-4713825DC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A1BB2C-D14D-7C9D-8175-FFED7A77C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C207DD-821D-4ED7-7432-F21D5E0F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B62961-C9D2-8C1C-62A7-4C0AEEAF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9B2E19-EE81-BA72-0806-166D8846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9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A7AD97-100A-D16D-3D1C-90E42CAB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2A34F4A-5AFF-F449-B1AC-DA1D6C5F4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7539FA9-FD88-91EA-3824-98EDCC59F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C1E08D-8414-394B-BC57-AA8973835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E20DBF-3935-F971-6F65-E4FA3F63D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9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1CC0EE-B54D-C159-4BE0-B8AB951A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73CE38-2416-2D43-9097-AE1D96067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E9332FF-5001-6D82-53F2-116492D4E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1BC37F7-A7D3-C153-F75C-6602E42B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14D8F7B-D799-73E6-2838-B3F9476C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7B15A58-9582-2BC8-0901-C5194EF55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91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4EB02B-DD10-45DE-B290-0711E1675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89D3C60-B45D-5917-43A0-69A47F51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FAD94B5-C288-06BD-6CA4-1215F2BC4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56DDC51-E258-DF77-58ED-208A09052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AE8246E-D56D-FE69-8C3C-6A0556F70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4520743-E010-DEE6-9C2F-DFD60B94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4FFDF3D-D5CC-AD2B-E509-69A02CFB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F4B7815-5919-38EF-D876-1128771A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10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FC71D2-77B8-861E-8D63-1C8CE08DE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0A9AF76-013C-DC18-BA64-DB72D75F6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908A11C-60FA-B489-E065-DF143CD8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A314190-692A-F73E-8CC5-63E5AB63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387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26087BD-FE32-960B-125B-A7070098A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079D1B1-47A7-CC6B-CE40-C30D85B4C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0FF0401-E8A6-B764-6CD1-79548597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80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FCAD0F-06DC-B50A-D39F-2D34FCF0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71ED7D-905B-56ED-DBD6-02DC33607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965B83-084D-C5D7-4DDD-AB9D47BE2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6A555DF-6F5A-0BC7-6DEB-5481BE85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785D3C-969F-1D8F-4220-5F59C432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DC5512E-2F29-B53E-A75B-DA9A58F02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660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236B08-65EF-2F22-DF1A-D74BCB6A0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5D0707E-56D3-C992-41EF-C360A5BC4F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6D31FE0-1DC6-85CE-FF62-9F86DAE71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FD82973-C83B-1DEB-D2BB-3ED83B15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4F0B57-59E4-6C88-E223-3047BEA0E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2833EC-D350-98F9-CB35-2C2F8E672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476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205853F-C315-82E8-7610-775F1E1DB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CN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0D7DDE-68C9-6012-948F-CE07CF616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CN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657DEC-612E-5482-1149-4463ECF3A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CB04EB-BC0B-4622-A4AA-FE21F3706323}" type="datetimeFigureOut">
              <a:rPr lang="zh-CN" altLang="en-US" smtClean="0"/>
              <a:t>2025/7/8</a:t>
            </a:fld>
            <a:endParaRPr lang="zh-CN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53C58D-734A-3D2A-54B3-6C830632B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855ED2-0CF1-7AE0-07FE-58748659C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BA9213-33E3-4C1D-92E1-0C043A9076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675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ilibili.com/video/BV1Sa4y1W7Xv?t=101.4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Go4y1o7k5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libili.com/video/BV1sp4y1p7tJ/" TargetMode="External"/><Relationship Id="rId2" Type="http://schemas.openxmlformats.org/officeDocument/2006/relationships/hyperlink" Target="https://www.bilibili.com/video/BV1Bp4y1W72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libili.com/video/BV1pt4y1k7n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Ri4y1F7Y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90F41E-0C14-6326-BB4D-FE7CC425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Arduino IDE</a:t>
            </a:r>
            <a:endParaRPr lang="zh-CN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F8AA619A-7B76-9FE2-7B2C-A8E9ACF577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420658"/>
            <a:ext cx="8695099" cy="4897003"/>
          </a:xfrm>
        </p:spPr>
      </p:pic>
    </p:spTree>
    <p:extLst>
      <p:ext uri="{BB962C8B-B14F-4D97-AF65-F5344CB8AC3E}">
        <p14:creationId xmlns:p14="http://schemas.microsoft.com/office/powerpoint/2010/main" val="3374288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546093-B977-79E0-E9CF-25E25E96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面包板和</a:t>
            </a:r>
            <a:r>
              <a:rPr lang="en-US" altLang="zh-CN" dirty="0"/>
              <a:t>INPUT_PULLUP(</a:t>
            </a:r>
            <a:r>
              <a:rPr lang="zh-CN" altLang="en-US" dirty="0"/>
              <a:t>上拉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136D6-2C39-4357-CC8B-91D0A80CD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https://www.bilibili.com/video/BV1Go4y1o7k5/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视频中提到的上拉方法已经过时</a:t>
            </a:r>
            <a:r>
              <a:rPr lang="en-US" altLang="zh-CN" dirty="0"/>
              <a:t>,</a:t>
            </a:r>
            <a:r>
              <a:rPr lang="zh-CN" altLang="en-US" dirty="0"/>
              <a:t>应当使用</a:t>
            </a:r>
            <a:r>
              <a:rPr lang="en-US" altLang="zh-CN" dirty="0" err="1"/>
              <a:t>pinMode</a:t>
            </a:r>
            <a:r>
              <a:rPr lang="en-US" altLang="zh-CN" dirty="0"/>
              <a:t>(</a:t>
            </a:r>
            <a:r>
              <a:rPr lang="en-US" altLang="zh-CN" dirty="0" err="1"/>
              <a:t>pin,INPUT_PULLUP</a:t>
            </a:r>
            <a:r>
              <a:rPr lang="en-US" altLang="zh-CN" dirty="0"/>
              <a:t>)</a:t>
            </a:r>
            <a:r>
              <a:rPr lang="zh-CN" altLang="en-US" dirty="0"/>
              <a:t>来上拉引脚</a:t>
            </a:r>
          </a:p>
        </p:txBody>
      </p:sp>
    </p:spTree>
    <p:extLst>
      <p:ext uri="{BB962C8B-B14F-4D97-AF65-F5344CB8AC3E}">
        <p14:creationId xmlns:p14="http://schemas.microsoft.com/office/powerpoint/2010/main" val="3015121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5278BF8-0B7D-098F-A732-B9E03DADD6B8}"/>
              </a:ext>
            </a:extLst>
          </p:cNvPr>
          <p:cNvSpPr/>
          <p:nvPr/>
        </p:nvSpPr>
        <p:spPr>
          <a:xfrm>
            <a:off x="724277" y="4553893"/>
            <a:ext cx="10515600" cy="1758007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195FA42-B2C9-3DE5-C1A5-6AD2EF3EA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小挑战</a:t>
            </a:r>
            <a:r>
              <a:rPr lang="en-US" altLang="zh-CN" dirty="0"/>
              <a:t>	</a:t>
            </a:r>
            <a:endParaRPr lang="zh-CN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7B0719-8733-6103-96EE-DAE0F686E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使用</a:t>
            </a:r>
            <a:r>
              <a:rPr lang="en-US" altLang="zh-CN" dirty="0" err="1"/>
              <a:t>pinMode</a:t>
            </a:r>
            <a:r>
              <a:rPr lang="en-US" altLang="zh-CN" dirty="0"/>
              <a:t>(), </a:t>
            </a:r>
            <a:r>
              <a:rPr lang="en-US" altLang="zh-CN" dirty="0" err="1"/>
              <a:t>digitalRead</a:t>
            </a:r>
            <a:r>
              <a:rPr lang="en-US" altLang="zh-CN" dirty="0"/>
              <a:t>()</a:t>
            </a:r>
            <a:r>
              <a:rPr lang="zh-CN" altLang="en-US" dirty="0"/>
              <a:t>和</a:t>
            </a:r>
            <a:r>
              <a:rPr lang="en-US" altLang="zh-CN" dirty="0" err="1"/>
              <a:t>digitalWrite</a:t>
            </a:r>
            <a:r>
              <a:rPr lang="en-US" altLang="zh-CN" dirty="0"/>
              <a:t>()</a:t>
            </a:r>
          </a:p>
          <a:p>
            <a:r>
              <a:rPr lang="zh-CN" altLang="en-US" dirty="0"/>
              <a:t>实现当按钮按下时</a:t>
            </a:r>
            <a:r>
              <a:rPr lang="en-US" altLang="zh-CN" dirty="0"/>
              <a:t>,led</a:t>
            </a:r>
            <a:r>
              <a:rPr lang="zh-CN" altLang="en-US" dirty="0"/>
              <a:t>亮起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提示</a:t>
            </a:r>
            <a:r>
              <a:rPr lang="en-US" altLang="zh-CN" dirty="0"/>
              <a:t>:</a:t>
            </a:r>
            <a:r>
              <a:rPr lang="zh-CN" altLang="en-US" dirty="0"/>
              <a:t>可以到</a:t>
            </a:r>
            <a:r>
              <a:rPr lang="en-US" altLang="zh-CN" dirty="0" err="1"/>
              <a:t>arduino</a:t>
            </a:r>
            <a:r>
              <a:rPr lang="en-US" altLang="zh-CN" dirty="0"/>
              <a:t>-&gt;Documentation-&gt;Programming</a:t>
            </a:r>
          </a:p>
          <a:p>
            <a:r>
              <a:rPr lang="en-US" altLang="zh-CN" dirty="0"/>
              <a:t>-&gt;Language Reference-&gt;view all</a:t>
            </a:r>
            <a:r>
              <a:rPr lang="zh-CN" altLang="en-US" dirty="0"/>
              <a:t>里查看函数定义和输入参数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74115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7EB132-AD74-AC4D-9DA1-C3F7488AD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154" y="365125"/>
            <a:ext cx="10819646" cy="1325563"/>
          </a:xfrm>
        </p:spPr>
        <p:txBody>
          <a:bodyPr/>
          <a:lstStyle/>
          <a:p>
            <a:r>
              <a:rPr lang="en-US" altLang="zh-CN" dirty="0"/>
              <a:t>Digital(</a:t>
            </a:r>
            <a:r>
              <a:rPr lang="zh-CN" altLang="en-US" dirty="0"/>
              <a:t>数字信号</a:t>
            </a:r>
            <a:r>
              <a:rPr lang="en-US" altLang="zh-CN" dirty="0"/>
              <a:t>)</a:t>
            </a:r>
            <a:r>
              <a:rPr lang="zh-CN" altLang="en-US" dirty="0"/>
              <a:t>和</a:t>
            </a:r>
            <a:r>
              <a:rPr lang="en-US" altLang="zh-CN" dirty="0"/>
              <a:t>analog(</a:t>
            </a:r>
            <a:r>
              <a:rPr lang="zh-CN" altLang="en-US" dirty="0"/>
              <a:t>模拟信号</a:t>
            </a:r>
            <a:r>
              <a:rPr lang="en-US" altLang="zh-CN" dirty="0"/>
              <a:t>)</a:t>
            </a:r>
            <a:r>
              <a:rPr lang="zh-CN" altLang="en-US" dirty="0"/>
              <a:t>的区别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D503AC-2973-63F7-D07D-BB0E5DBC4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https://www.bilibili.com/video/BV1Bp4y1W72Z/</a:t>
            </a:r>
            <a:endParaRPr lang="en-US" altLang="zh-CN" dirty="0"/>
          </a:p>
          <a:p>
            <a:r>
              <a:rPr lang="en-US" altLang="zh-CN" dirty="0">
                <a:hlinkClick r:id="rId3"/>
              </a:rPr>
              <a:t>https://www.bilibili.com/video/BV1sp4y1p7tJ/</a:t>
            </a:r>
            <a:endParaRPr lang="en-US" altLang="zh-CN" dirty="0"/>
          </a:p>
          <a:p>
            <a:r>
              <a:rPr lang="en-US" altLang="zh-CN" dirty="0">
                <a:hlinkClick r:id="rId2"/>
              </a:rPr>
              <a:t>https://www.bilibili.com/video/BV1vntYe1EJT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9991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30A2E-8582-22CF-B56A-77A0321E9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73511E7-76B3-51C8-7AC7-AB3448345B12}"/>
              </a:ext>
            </a:extLst>
          </p:cNvPr>
          <p:cNvSpPr/>
          <p:nvPr/>
        </p:nvSpPr>
        <p:spPr>
          <a:xfrm>
            <a:off x="724277" y="4553893"/>
            <a:ext cx="10515600" cy="1758007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1EEF525-5C80-09F6-05E0-E17E7B4EA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小挑战</a:t>
            </a:r>
            <a:r>
              <a:rPr lang="en-US" altLang="zh-CN" dirty="0"/>
              <a:t>	</a:t>
            </a:r>
            <a:endParaRPr lang="zh-CN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6E080D-4781-2F5C-EDDC-52F6382F3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使用</a:t>
            </a:r>
            <a:r>
              <a:rPr lang="en-US" altLang="zh-CN" dirty="0" err="1"/>
              <a:t>pinMode</a:t>
            </a:r>
            <a:r>
              <a:rPr lang="en-US" altLang="zh-CN" dirty="0"/>
              <a:t>(), </a:t>
            </a:r>
            <a:r>
              <a:rPr lang="en-US" altLang="zh-CN" dirty="0" err="1"/>
              <a:t>analogRead</a:t>
            </a:r>
            <a:r>
              <a:rPr lang="en-US" altLang="zh-CN" dirty="0"/>
              <a:t>()</a:t>
            </a:r>
            <a:r>
              <a:rPr lang="zh-CN" altLang="en-US" dirty="0"/>
              <a:t>和</a:t>
            </a:r>
            <a:r>
              <a:rPr lang="en-US" altLang="zh-CN" dirty="0" err="1"/>
              <a:t>analogWrite</a:t>
            </a:r>
            <a:r>
              <a:rPr lang="en-US" altLang="zh-CN" dirty="0"/>
              <a:t>()</a:t>
            </a:r>
          </a:p>
          <a:p>
            <a:r>
              <a:rPr lang="zh-CN" altLang="en-US" dirty="0"/>
              <a:t>实现当转动可变电阻器时</a:t>
            </a:r>
            <a:r>
              <a:rPr lang="en-US" altLang="zh-CN" dirty="0"/>
              <a:t>,led</a:t>
            </a:r>
            <a:r>
              <a:rPr lang="zh-CN" altLang="en-US" dirty="0"/>
              <a:t>的亮度随之变化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提示</a:t>
            </a:r>
            <a:r>
              <a:rPr lang="en-US" altLang="zh-CN" dirty="0"/>
              <a:t>:</a:t>
            </a:r>
            <a:r>
              <a:rPr lang="en-US" altLang="zh-CN" dirty="0" err="1"/>
              <a:t>pwm</a:t>
            </a:r>
            <a:r>
              <a:rPr lang="zh-CN" altLang="en-US" dirty="0"/>
              <a:t>信号只能在带有</a:t>
            </a:r>
            <a:r>
              <a:rPr lang="en-US" altLang="zh-CN" dirty="0"/>
              <a:t>~</a:t>
            </a:r>
            <a:r>
              <a:rPr lang="zh-CN" altLang="en-US" dirty="0"/>
              <a:t>标识的端口使用</a:t>
            </a:r>
            <a:br>
              <a:rPr lang="en-US" altLang="zh-CN" dirty="0"/>
            </a:br>
            <a:r>
              <a:rPr lang="zh-CN" altLang="en-US" dirty="0"/>
              <a:t>提示</a:t>
            </a:r>
            <a:r>
              <a:rPr lang="en-US" altLang="zh-CN" dirty="0"/>
              <a:t>2:pwm</a:t>
            </a:r>
            <a:r>
              <a:rPr lang="zh-CN" altLang="en-US" dirty="0"/>
              <a:t>信号需要用</a:t>
            </a:r>
            <a:r>
              <a:rPr lang="en-US" altLang="zh-CN" dirty="0" err="1"/>
              <a:t>analogwrite</a:t>
            </a:r>
            <a:r>
              <a:rPr lang="en-US" altLang="zh-CN" dirty="0"/>
              <a:t>()</a:t>
            </a:r>
            <a:r>
              <a:rPr lang="zh-CN" altLang="en-US" dirty="0"/>
              <a:t>来输出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提示</a:t>
            </a:r>
            <a:r>
              <a:rPr lang="en-US" altLang="zh-CN" dirty="0"/>
              <a:t>:</a:t>
            </a:r>
            <a:r>
              <a:rPr lang="zh-CN" altLang="en-US" dirty="0"/>
              <a:t>可以到</a:t>
            </a:r>
            <a:r>
              <a:rPr lang="en-US" altLang="zh-CN" dirty="0" err="1"/>
              <a:t>arduino</a:t>
            </a:r>
            <a:r>
              <a:rPr lang="en-US" altLang="zh-CN" dirty="0"/>
              <a:t>-&gt;Documentation-&gt;Programming</a:t>
            </a:r>
          </a:p>
          <a:p>
            <a:r>
              <a:rPr lang="en-US" altLang="zh-CN" dirty="0"/>
              <a:t>-&gt;Language Reference-&gt;view all</a:t>
            </a:r>
            <a:r>
              <a:rPr lang="zh-CN" altLang="en-US" dirty="0"/>
              <a:t>里查看函数定义和输入参数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43054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35264F-1C0B-9D1F-1FD7-2EC4B93CC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变量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3B8D60-B1E0-6B44-4853-BFF2E6741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常用变量类型 </a:t>
            </a:r>
            <a:endParaRPr lang="en-US" altLang="zh-CN" dirty="0"/>
          </a:p>
          <a:p>
            <a:r>
              <a:rPr lang="en-US" altLang="zh-CN" dirty="0"/>
              <a:t> int float char</a:t>
            </a:r>
          </a:p>
          <a:p>
            <a:r>
              <a:rPr lang="en-US" altLang="zh-CN" dirty="0"/>
              <a:t> int (</a:t>
            </a:r>
            <a:r>
              <a:rPr lang="zh-CN" altLang="en-US" dirty="0"/>
              <a:t>整数</a:t>
            </a:r>
            <a:r>
              <a:rPr lang="en-US" altLang="zh-CN" dirty="0"/>
              <a:t>)</a:t>
            </a:r>
            <a:r>
              <a:rPr lang="zh-CN" altLang="en-US" dirty="0"/>
              <a:t>例子</a:t>
            </a:r>
            <a:r>
              <a:rPr lang="en-US" altLang="zh-CN" dirty="0"/>
              <a:t>:12</a:t>
            </a:r>
          </a:p>
          <a:p>
            <a:r>
              <a:rPr lang="en-US" altLang="zh-CN" dirty="0"/>
              <a:t> float(</a:t>
            </a:r>
            <a:r>
              <a:rPr lang="zh-CN" altLang="en-US" dirty="0"/>
              <a:t>浮点数</a:t>
            </a:r>
            <a:r>
              <a:rPr lang="en-US" altLang="zh-CN" dirty="0"/>
              <a:t>)</a:t>
            </a:r>
            <a:r>
              <a:rPr lang="zh-CN" altLang="en-US" dirty="0"/>
              <a:t>例子</a:t>
            </a:r>
            <a:r>
              <a:rPr lang="en-US" altLang="zh-CN" dirty="0"/>
              <a:t>:12.23</a:t>
            </a:r>
          </a:p>
          <a:p>
            <a:r>
              <a:rPr lang="en-US" altLang="zh-CN" dirty="0"/>
              <a:t> char(</a:t>
            </a:r>
            <a:r>
              <a:rPr lang="zh-CN" altLang="en-US" dirty="0"/>
              <a:t>字符</a:t>
            </a:r>
            <a:r>
              <a:rPr lang="en-US" altLang="zh-CN" dirty="0"/>
              <a:t>)</a:t>
            </a:r>
            <a:r>
              <a:rPr lang="zh-CN" altLang="en-US" dirty="0"/>
              <a:t>例子</a:t>
            </a:r>
            <a:r>
              <a:rPr lang="en-US" altLang="zh-CN" dirty="0"/>
              <a:t>:A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1332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862224-6D63-04A3-A008-EA41D4070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声明一个变量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D60FF7-2ADF-17B6-F58E-BEC07C26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1:</a:t>
            </a:r>
            <a:r>
              <a:rPr lang="zh-CN" altLang="en-US" dirty="0">
                <a:highlight>
                  <a:srgbClr val="FFFF00"/>
                </a:highlight>
              </a:rPr>
              <a:t>变量类型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0000"/>
                </a:highlight>
              </a:rPr>
              <a:t>变量名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>
                <a:highlight>
                  <a:srgbClr val="FFFF00"/>
                </a:highlight>
              </a:rPr>
              <a:t>int</a:t>
            </a:r>
            <a:r>
              <a:rPr lang="en-US" altLang="zh-CN" dirty="0"/>
              <a:t> </a:t>
            </a:r>
            <a:r>
              <a:rPr lang="en-US" altLang="zh-CN" dirty="0">
                <a:highlight>
                  <a:srgbClr val="FF0000"/>
                </a:highlight>
              </a:rPr>
              <a:t>A</a:t>
            </a:r>
          </a:p>
          <a:p>
            <a:r>
              <a:rPr lang="en-US" altLang="zh-CN" dirty="0"/>
              <a:t>2:</a:t>
            </a:r>
            <a:r>
              <a:rPr lang="zh-CN" altLang="en-US" dirty="0">
                <a:highlight>
                  <a:srgbClr val="FFFF00"/>
                </a:highlight>
              </a:rPr>
              <a:t>变量类型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0000"/>
                </a:highlight>
              </a:rPr>
              <a:t>变量名</a:t>
            </a:r>
            <a:r>
              <a:rPr lang="zh-CN" altLang="en-US" dirty="0"/>
              <a:t> </a:t>
            </a:r>
            <a:r>
              <a:rPr lang="en-US" altLang="zh-CN" dirty="0"/>
              <a:t>= </a:t>
            </a:r>
            <a:r>
              <a:rPr lang="zh-CN" altLang="en-US" dirty="0">
                <a:highlight>
                  <a:srgbClr val="00FF00"/>
                </a:highlight>
              </a:rPr>
              <a:t>数值</a:t>
            </a:r>
            <a:endParaRPr lang="en-US" altLang="zh-CN" dirty="0">
              <a:highlight>
                <a:srgbClr val="00FF00"/>
              </a:highlight>
            </a:endParaRPr>
          </a:p>
          <a:p>
            <a:r>
              <a:rPr lang="en-US" altLang="zh-CN" dirty="0"/>
              <a:t> </a:t>
            </a:r>
            <a:r>
              <a:rPr lang="en-US" altLang="zh-CN" dirty="0">
                <a:highlight>
                  <a:srgbClr val="FFFF00"/>
                </a:highlight>
              </a:rPr>
              <a:t>int</a:t>
            </a:r>
            <a:r>
              <a:rPr lang="en-US" altLang="zh-CN" dirty="0"/>
              <a:t> </a:t>
            </a:r>
            <a:r>
              <a:rPr lang="en-US" altLang="zh-CN" dirty="0">
                <a:highlight>
                  <a:srgbClr val="FF0000"/>
                </a:highlight>
              </a:rPr>
              <a:t>A</a:t>
            </a:r>
            <a:r>
              <a:rPr lang="en-US" altLang="zh-CN" dirty="0"/>
              <a:t> = </a:t>
            </a:r>
            <a:r>
              <a:rPr lang="en-US" altLang="zh-CN" dirty="0">
                <a:highlight>
                  <a:srgbClr val="00FF00"/>
                </a:highlight>
              </a:rPr>
              <a:t>3</a:t>
            </a:r>
          </a:p>
          <a:p>
            <a:r>
              <a:rPr lang="en-US" altLang="zh-CN" dirty="0"/>
              <a:t>3:</a:t>
            </a:r>
            <a:r>
              <a:rPr lang="zh-CN" altLang="en-US" dirty="0">
                <a:highlight>
                  <a:srgbClr val="FFFF00"/>
                </a:highlight>
              </a:rPr>
              <a:t>变量类型</a:t>
            </a:r>
            <a:r>
              <a:rPr lang="zh-CN" altLang="en-US" dirty="0"/>
              <a:t> </a:t>
            </a:r>
            <a:r>
              <a:rPr lang="zh-CN" altLang="en-US" dirty="0">
                <a:highlight>
                  <a:srgbClr val="FF0000"/>
                </a:highlight>
              </a:rPr>
              <a:t>变量名</a:t>
            </a:r>
            <a:r>
              <a:rPr lang="zh-CN" altLang="en-US" dirty="0"/>
              <a:t> </a:t>
            </a:r>
            <a:r>
              <a:rPr lang="en-US" altLang="zh-CN" dirty="0"/>
              <a:t>= </a:t>
            </a:r>
            <a:r>
              <a:rPr lang="zh-CN" altLang="en-US" dirty="0">
                <a:highlight>
                  <a:srgbClr val="FF00FF"/>
                </a:highlight>
              </a:rPr>
              <a:t>另一个变量</a:t>
            </a:r>
            <a:endParaRPr lang="en-US" altLang="zh-CN" dirty="0">
              <a:highlight>
                <a:srgbClr val="FF00FF"/>
              </a:highlight>
            </a:endParaRPr>
          </a:p>
          <a:p>
            <a:r>
              <a:rPr lang="en-US" altLang="zh-CN" dirty="0"/>
              <a:t> </a:t>
            </a:r>
            <a:r>
              <a:rPr lang="en-US" altLang="zh-CN" dirty="0">
                <a:highlight>
                  <a:srgbClr val="FFFF00"/>
                </a:highlight>
              </a:rPr>
              <a:t>int</a:t>
            </a:r>
            <a:r>
              <a:rPr lang="en-US" altLang="zh-CN" dirty="0"/>
              <a:t> </a:t>
            </a:r>
            <a:r>
              <a:rPr lang="en-US" altLang="zh-CN" dirty="0">
                <a:highlight>
                  <a:srgbClr val="FF0000"/>
                </a:highlight>
              </a:rPr>
              <a:t>A</a:t>
            </a:r>
            <a:r>
              <a:rPr lang="en-US" altLang="zh-CN" dirty="0"/>
              <a:t> = </a:t>
            </a:r>
            <a:r>
              <a:rPr lang="en-US" altLang="zh-CN" dirty="0">
                <a:highlight>
                  <a:srgbClr val="00FF00"/>
                </a:highlight>
              </a:rPr>
              <a:t>3</a:t>
            </a:r>
          </a:p>
          <a:p>
            <a:r>
              <a:rPr lang="en-US" altLang="zh-CN" dirty="0"/>
              <a:t> </a:t>
            </a:r>
            <a:r>
              <a:rPr lang="en-US" altLang="zh-CN" dirty="0">
                <a:highlight>
                  <a:srgbClr val="FFFF00"/>
                </a:highlight>
              </a:rPr>
              <a:t>int</a:t>
            </a:r>
            <a:r>
              <a:rPr lang="en-US" altLang="zh-CN" dirty="0"/>
              <a:t> </a:t>
            </a:r>
            <a:r>
              <a:rPr lang="en-US" altLang="zh-CN" dirty="0">
                <a:highlight>
                  <a:srgbClr val="FF0000"/>
                </a:highlight>
              </a:rPr>
              <a:t>B</a:t>
            </a:r>
            <a:r>
              <a:rPr lang="en-US" altLang="zh-CN" dirty="0"/>
              <a:t> = </a:t>
            </a:r>
            <a:r>
              <a:rPr lang="en-US" altLang="zh-CN" dirty="0">
                <a:highlight>
                  <a:srgbClr val="FF00FF"/>
                </a:highlight>
              </a:rPr>
              <a:t>A								</a:t>
            </a:r>
          </a:p>
          <a:p>
            <a:endParaRPr lang="en-US" altLang="zh-CN" dirty="0">
              <a:highlight>
                <a:srgbClr val="00FF00"/>
              </a:highlight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679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F5DB03-6EA4-57D7-E34D-BCA753E4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Serial(</a:t>
            </a:r>
            <a:r>
              <a:rPr lang="zh-CN" altLang="en-US" dirty="0"/>
              <a:t>串行</a:t>
            </a:r>
            <a:r>
              <a:rPr lang="en-US" altLang="zh-CN" dirty="0"/>
              <a:t>)</a:t>
            </a:r>
            <a:r>
              <a:rPr lang="zh-CN" altLang="en-US" dirty="0"/>
              <a:t>通讯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61CC71-EB02-2C76-8F8B-870FF23CF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https://www.bilibili.com/video/BV15atUeWEzy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8246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6E226-C1BF-21F3-3DD0-3888EB47A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C24F9BC-BF8A-DD17-0465-FF624415BA5C}"/>
              </a:ext>
            </a:extLst>
          </p:cNvPr>
          <p:cNvSpPr/>
          <p:nvPr/>
        </p:nvSpPr>
        <p:spPr>
          <a:xfrm>
            <a:off x="724277" y="4553893"/>
            <a:ext cx="10515600" cy="1758007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1688485-F0A4-8155-53EB-C9F21C0D9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小挑战</a:t>
            </a:r>
            <a:r>
              <a:rPr lang="en-US" altLang="zh-CN" dirty="0"/>
              <a:t>	</a:t>
            </a:r>
            <a:endParaRPr lang="zh-CN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D18462-0F53-7D9F-512F-6D4DCAA77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使用</a:t>
            </a:r>
            <a:r>
              <a:rPr lang="en-US" altLang="zh-CN" dirty="0" err="1"/>
              <a:t>pinMode</a:t>
            </a:r>
            <a:r>
              <a:rPr lang="en-US" altLang="zh-CN" dirty="0"/>
              <a:t>(), </a:t>
            </a:r>
            <a:r>
              <a:rPr lang="en-US" altLang="zh-CN" dirty="0" err="1"/>
              <a:t>analogRead</a:t>
            </a:r>
            <a:r>
              <a:rPr lang="en-US" altLang="zh-CN" dirty="0"/>
              <a:t>(),</a:t>
            </a:r>
            <a:r>
              <a:rPr lang="en-US" altLang="zh-CN" dirty="0" err="1"/>
              <a:t>Serial.begin</a:t>
            </a:r>
            <a:r>
              <a:rPr lang="en-US" altLang="zh-CN" dirty="0"/>
              <a:t>()</a:t>
            </a:r>
            <a:r>
              <a:rPr lang="zh-CN" altLang="en-US" dirty="0"/>
              <a:t>和</a:t>
            </a:r>
            <a:r>
              <a:rPr lang="en-US" altLang="zh-CN" dirty="0" err="1"/>
              <a:t>Serial.print</a:t>
            </a:r>
            <a:r>
              <a:rPr lang="en-US" altLang="zh-CN" dirty="0"/>
              <a:t>()</a:t>
            </a:r>
          </a:p>
          <a:p>
            <a:r>
              <a:rPr lang="zh-CN" altLang="en-US" dirty="0"/>
              <a:t>实现先从可变电阻器读取电压</a:t>
            </a:r>
            <a:r>
              <a:rPr lang="en-US" altLang="zh-CN" dirty="0"/>
              <a:t>,</a:t>
            </a:r>
            <a:r>
              <a:rPr lang="zh-CN" altLang="en-US" dirty="0"/>
              <a:t>再存入变量中</a:t>
            </a:r>
            <a:r>
              <a:rPr lang="en-US" altLang="zh-CN" dirty="0"/>
              <a:t>,</a:t>
            </a:r>
            <a:r>
              <a:rPr lang="zh-CN" altLang="en-US" dirty="0"/>
              <a:t>接着使用</a:t>
            </a:r>
            <a:r>
              <a:rPr lang="en-US" altLang="zh-CN" dirty="0" err="1"/>
              <a:t>Serial.print</a:t>
            </a:r>
            <a:r>
              <a:rPr lang="en-US" altLang="zh-CN" dirty="0"/>
              <a:t>()</a:t>
            </a:r>
            <a:r>
              <a:rPr lang="zh-CN" altLang="en-US" dirty="0"/>
              <a:t>将变量中的值传回电脑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提示</a:t>
            </a:r>
            <a:r>
              <a:rPr lang="en-US" altLang="zh-CN" dirty="0"/>
              <a:t>:</a:t>
            </a:r>
            <a:r>
              <a:rPr lang="zh-CN" altLang="en-US" dirty="0"/>
              <a:t>可以到</a:t>
            </a:r>
            <a:r>
              <a:rPr lang="en-US" altLang="zh-CN" dirty="0" err="1"/>
              <a:t>arduino</a:t>
            </a:r>
            <a:r>
              <a:rPr lang="en-US" altLang="zh-CN" dirty="0"/>
              <a:t>-&gt;Documentation-&gt;Programming</a:t>
            </a:r>
          </a:p>
          <a:p>
            <a:r>
              <a:rPr lang="en-US" altLang="zh-CN" dirty="0"/>
              <a:t>-&gt;Language Reference-&gt;view all</a:t>
            </a:r>
            <a:r>
              <a:rPr lang="zh-CN" altLang="en-US" dirty="0"/>
              <a:t>里查看函数定义和输入参数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36605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E292D7-D3CB-1F19-42B5-7FF0E090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约定俗称的变量命名规则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D233540-1FE4-0AEF-236A-090B5D332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驼峰法</a:t>
            </a:r>
            <a:r>
              <a:rPr lang="en-US" altLang="zh-CN" dirty="0"/>
              <a:t>:</a:t>
            </a:r>
            <a:r>
              <a:rPr lang="en-US" altLang="zh-CN" dirty="0" err="1"/>
              <a:t>testingVariable</a:t>
            </a:r>
            <a:endParaRPr lang="en-US" altLang="zh-CN" dirty="0"/>
          </a:p>
          <a:p>
            <a:r>
              <a:rPr lang="zh-CN" altLang="en-US" dirty="0"/>
              <a:t>下划线法</a:t>
            </a:r>
            <a:r>
              <a:rPr lang="en-US" altLang="zh-CN" dirty="0"/>
              <a:t>:</a:t>
            </a:r>
            <a:r>
              <a:rPr lang="en-US" altLang="zh-CN" dirty="0" err="1"/>
              <a:t>testing_variable</a:t>
            </a:r>
            <a:endParaRPr lang="en-US" altLang="zh-CN" dirty="0"/>
          </a:p>
          <a:p>
            <a:r>
              <a:rPr lang="zh-CN" altLang="en-US" dirty="0"/>
              <a:t>变量必须以下划线或者字母开头</a:t>
            </a:r>
            <a:r>
              <a:rPr lang="en-US" altLang="zh-CN" dirty="0"/>
              <a:t>,</a:t>
            </a:r>
            <a:r>
              <a:rPr lang="zh-CN" altLang="en-US" dirty="0"/>
              <a:t>不能以其余标点符号或者数字开头</a:t>
            </a:r>
            <a:endParaRPr lang="en-US" altLang="zh-CN" dirty="0"/>
          </a:p>
          <a:p>
            <a:r>
              <a:rPr lang="zh-CN" altLang="en-US" dirty="0"/>
              <a:t>不要用中文或者拼音命名变量</a:t>
            </a:r>
            <a:endParaRPr lang="en-US" altLang="zh-CN" dirty="0"/>
          </a:p>
          <a:p>
            <a:r>
              <a:rPr lang="zh-CN" altLang="en-US" dirty="0"/>
              <a:t>不要用意义不明的简写命名变量</a:t>
            </a:r>
            <a:endParaRPr lang="en-US" altLang="zh-CN" dirty="0"/>
          </a:p>
          <a:p>
            <a:r>
              <a:rPr lang="zh-CN" altLang="en-US" dirty="0"/>
              <a:t>尽量不要命名单字母变量</a:t>
            </a:r>
            <a:r>
              <a:rPr lang="en-US" altLang="zh-CN" dirty="0"/>
              <a:t>:</a:t>
            </a:r>
            <a:r>
              <a:rPr lang="en-US" altLang="zh-CN" dirty="0" err="1"/>
              <a:t>a,</a:t>
            </a:r>
            <a:r>
              <a:rPr lang="en-US" altLang="zh-CN" err="1"/>
              <a:t>b</a:t>
            </a:r>
            <a:r>
              <a:rPr lang="en-US" altLang="zh-CN"/>
              <a:t>,c</a:t>
            </a:r>
            <a:endParaRPr lang="en-US" altLang="zh-CN" dirty="0"/>
          </a:p>
          <a:p>
            <a:r>
              <a:rPr lang="zh-CN" altLang="en-US" dirty="0"/>
              <a:t>命名变量应当以方便理解为主要目的</a:t>
            </a:r>
          </a:p>
        </p:txBody>
      </p:sp>
    </p:spTree>
    <p:extLst>
      <p:ext uri="{BB962C8B-B14F-4D97-AF65-F5344CB8AC3E}">
        <p14:creationId xmlns:p14="http://schemas.microsoft.com/office/powerpoint/2010/main" val="312081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7A4545D-B363-7AAC-51E1-5AEE5A783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0952" y="0"/>
            <a:ext cx="9391048" cy="6757522"/>
          </a:xfr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5C5901EC-DB1B-CF6D-D34A-0EB4C938D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10706"/>
            <a:ext cx="5698156" cy="1434799"/>
          </a:xfrm>
        </p:spPr>
        <p:txBody>
          <a:bodyPr/>
          <a:lstStyle/>
          <a:p>
            <a:r>
              <a:rPr lang="en-US" altLang="zh-CN" dirty="0"/>
              <a:t>Arduino uno </a:t>
            </a:r>
            <a:r>
              <a:rPr lang="zh-CN" altLang="en-US" dirty="0"/>
              <a:t>引脚定义</a:t>
            </a:r>
          </a:p>
        </p:txBody>
      </p:sp>
    </p:spTree>
    <p:extLst>
      <p:ext uri="{BB962C8B-B14F-4D97-AF65-F5344CB8AC3E}">
        <p14:creationId xmlns:p14="http://schemas.microsoft.com/office/powerpoint/2010/main" val="123451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80248069-DA04-2AEB-7F54-B59E4CC91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682" y="0"/>
            <a:ext cx="9964581" cy="6481113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5F018399-11A3-6767-DC30-5CACD6FF7619}"/>
              </a:ext>
            </a:extLst>
          </p:cNvPr>
          <p:cNvSpPr txBox="1"/>
          <p:nvPr/>
        </p:nvSpPr>
        <p:spPr>
          <a:xfrm>
            <a:off x="0" y="33762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hlinkClick r:id="rId3"/>
              </a:rPr>
              <a:t>主要使用的引脚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93189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BA01EB-286B-7C80-C1B9-3F5F391B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Arduino </a:t>
            </a:r>
            <a:r>
              <a:rPr lang="zh-CN" altLang="en-US" dirty="0"/>
              <a:t>提供的函数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3C75DC5-143F-4CB1-44A2-045E1CAAA0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5167" y="1253331"/>
            <a:ext cx="7666566" cy="5368850"/>
          </a:xfrm>
        </p:spPr>
      </p:pic>
      <p:pic>
        <p:nvPicPr>
          <p:cNvPr id="7" name="圖片 6" descr="一張含有 樣式, 正方形, 像素 的圖片&#10;&#10;AI 產生的內容可能不正確。">
            <a:extLst>
              <a:ext uri="{FF2B5EF4-FFF2-40B4-BE49-F238E27FC236}">
                <a16:creationId xmlns:a16="http://schemas.microsoft.com/office/drawing/2014/main" id="{048C9565-8384-C8AC-17E4-1D558BC4BD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60" y="3074274"/>
            <a:ext cx="3547908" cy="354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80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6BD454-629A-8310-5E70-BD58285AF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函数怎么用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FCB0F1-FC36-2C0E-0D52-4828C94DC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CFC096A-E0DB-FE88-817D-5973BA679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94492"/>
            <a:ext cx="5888473" cy="438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1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B50BDF-CF67-E70E-9CEF-C4F3C2E6E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BBF64B-92DF-34F4-AB69-9BC9A0977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/>
              <a:t>pinMode</a:t>
            </a:r>
            <a:r>
              <a:rPr lang="en-US" altLang="zh-CN" dirty="0"/>
              <a:t>()</a:t>
            </a:r>
            <a:r>
              <a:rPr lang="zh-CN" altLang="en-US" dirty="0"/>
              <a:t>用于设定引脚输出模式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例子</a:t>
            </a:r>
            <a:r>
              <a:rPr lang="en-US" altLang="zh-CN" dirty="0"/>
              <a:t>:</a:t>
            </a:r>
            <a:r>
              <a:rPr lang="en-US" altLang="zh-CN" dirty="0" err="1"/>
              <a:t>pinMode</a:t>
            </a:r>
            <a:r>
              <a:rPr lang="en-US" altLang="zh-CN" dirty="0"/>
              <a:t>(2,OUTPUT)</a:t>
            </a:r>
          </a:p>
          <a:p>
            <a:pPr marL="0" indent="0">
              <a:buNone/>
            </a:pPr>
            <a:r>
              <a:rPr lang="zh-CN" altLang="en-US" dirty="0"/>
              <a:t>例子</a:t>
            </a:r>
            <a:r>
              <a:rPr lang="en-US" altLang="zh-CN" dirty="0"/>
              <a:t>:</a:t>
            </a:r>
            <a:r>
              <a:rPr lang="en-US" altLang="zh-CN" dirty="0" err="1"/>
              <a:t>pinMode</a:t>
            </a:r>
            <a:r>
              <a:rPr lang="en-US" altLang="zh-CN" dirty="0"/>
              <a:t>(3,INPUT)</a:t>
            </a:r>
            <a:endParaRPr lang="zh-CN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12F08BE-CF7D-B54A-EC3C-FE7606F0E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394" y="2935705"/>
            <a:ext cx="7126605" cy="341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1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A01AA5-B1BE-D7FB-9A42-D82D0CF6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C07E79-6BC4-0E41-FF08-E1BAADDF2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digitalWrite</a:t>
            </a:r>
            <a:r>
              <a:rPr lang="en-US" altLang="zh-CN" dirty="0"/>
              <a:t>()</a:t>
            </a:r>
            <a:r>
              <a:rPr lang="zh-CN" altLang="en-US" dirty="0"/>
              <a:t>用于向引脚输出电压</a:t>
            </a:r>
            <a:endParaRPr lang="en-US" altLang="zh-CN" dirty="0"/>
          </a:p>
          <a:p>
            <a:r>
              <a:rPr lang="zh-CN" altLang="en-US" dirty="0"/>
              <a:t>例子</a:t>
            </a:r>
            <a:r>
              <a:rPr lang="en-US" altLang="zh-CN" dirty="0"/>
              <a:t>: </a:t>
            </a:r>
            <a:r>
              <a:rPr lang="en-US" altLang="zh-CN" dirty="0" err="1"/>
              <a:t>digitalWrite</a:t>
            </a:r>
            <a:r>
              <a:rPr lang="en-US" altLang="zh-CN" dirty="0"/>
              <a:t>(2,HIGH)</a:t>
            </a:r>
          </a:p>
          <a:p>
            <a:r>
              <a:rPr lang="zh-CN" altLang="en-US" dirty="0"/>
              <a:t>例子</a:t>
            </a:r>
            <a:r>
              <a:rPr lang="en-US" altLang="zh-CN" dirty="0"/>
              <a:t>: </a:t>
            </a:r>
            <a:r>
              <a:rPr lang="en-US" altLang="zh-CN" dirty="0" err="1"/>
              <a:t>digitalWrite</a:t>
            </a:r>
            <a:r>
              <a:rPr lang="en-US" altLang="zh-CN" dirty="0"/>
              <a:t>(3,LOW)</a:t>
            </a:r>
          </a:p>
          <a:p>
            <a:r>
              <a:rPr lang="zh-CN" altLang="en-US" dirty="0"/>
              <a:t>注意</a:t>
            </a:r>
            <a:r>
              <a:rPr lang="en-US" altLang="zh-CN" dirty="0"/>
              <a:t>:</a:t>
            </a:r>
            <a:r>
              <a:rPr lang="zh-CN" altLang="en-US" dirty="0"/>
              <a:t>使用前需用</a:t>
            </a:r>
            <a:r>
              <a:rPr lang="en-US" altLang="zh-CN" dirty="0" err="1"/>
              <a:t>pinMode</a:t>
            </a:r>
            <a:r>
              <a:rPr lang="en-US" altLang="zh-CN" dirty="0"/>
              <a:t>()</a:t>
            </a:r>
            <a:r>
              <a:rPr lang="zh-CN" altLang="en-US" dirty="0"/>
              <a:t>设定需要使用的引脚</a:t>
            </a:r>
          </a:p>
        </p:txBody>
      </p:sp>
    </p:spTree>
    <p:extLst>
      <p:ext uri="{BB962C8B-B14F-4D97-AF65-F5344CB8AC3E}">
        <p14:creationId xmlns:p14="http://schemas.microsoft.com/office/powerpoint/2010/main" val="2886013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AA69F1A-C9A8-D2B8-C3C8-261BC9D6767F}"/>
              </a:ext>
            </a:extLst>
          </p:cNvPr>
          <p:cNvSpPr/>
          <p:nvPr/>
        </p:nvSpPr>
        <p:spPr>
          <a:xfrm>
            <a:off x="838200" y="4807390"/>
            <a:ext cx="10025958" cy="1325563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F1F31055-2415-FACF-4A8F-74A9DD5B6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小挑战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196747-8ECF-2F07-FEB2-8E2465E5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使用</a:t>
            </a:r>
            <a:r>
              <a:rPr lang="en-US" altLang="zh-CN" dirty="0" err="1"/>
              <a:t>pinMode</a:t>
            </a:r>
            <a:r>
              <a:rPr lang="en-US" altLang="zh-CN" dirty="0"/>
              <a:t>(), </a:t>
            </a:r>
            <a:r>
              <a:rPr lang="en-US" altLang="zh-CN" dirty="0" err="1"/>
              <a:t>digitalWrite</a:t>
            </a:r>
            <a:r>
              <a:rPr lang="en-US" altLang="zh-CN" dirty="0"/>
              <a:t>()</a:t>
            </a:r>
            <a:r>
              <a:rPr lang="zh-CN" altLang="en-US" dirty="0"/>
              <a:t>和</a:t>
            </a:r>
            <a:r>
              <a:rPr lang="en-US" altLang="zh-CN" dirty="0"/>
              <a:t>delay()</a:t>
            </a:r>
          </a:p>
          <a:p>
            <a:r>
              <a:rPr lang="zh-CN" altLang="en-US" dirty="0"/>
              <a:t>实现</a:t>
            </a:r>
            <a:r>
              <a:rPr lang="en-US" altLang="zh-CN" dirty="0"/>
              <a:t>led</a:t>
            </a:r>
            <a:r>
              <a:rPr lang="zh-CN" altLang="en-US" dirty="0"/>
              <a:t>每隔三秒亮一秒钟</a:t>
            </a:r>
            <a:endParaRPr lang="en-US" altLang="zh-CN" dirty="0"/>
          </a:p>
          <a:p>
            <a:r>
              <a:rPr lang="zh-CN" altLang="en-US" dirty="0"/>
              <a:t>暗暗暗亮暗暗暗亮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提示</a:t>
            </a:r>
            <a:r>
              <a:rPr lang="en-US" altLang="zh-CN" dirty="0"/>
              <a:t>:</a:t>
            </a:r>
            <a:r>
              <a:rPr lang="zh-CN" altLang="en-US" dirty="0"/>
              <a:t>可以到</a:t>
            </a:r>
            <a:r>
              <a:rPr lang="en-US" altLang="zh-CN" dirty="0" err="1"/>
              <a:t>arduino</a:t>
            </a:r>
            <a:r>
              <a:rPr lang="en-US" altLang="zh-CN" dirty="0"/>
              <a:t>-&gt;Documentation-&gt;Programming</a:t>
            </a:r>
          </a:p>
          <a:p>
            <a:r>
              <a:rPr lang="en-US" altLang="zh-CN" dirty="0"/>
              <a:t>-&gt;Language Reference-&gt;view all</a:t>
            </a:r>
            <a:r>
              <a:rPr lang="zh-CN" altLang="en-US" dirty="0"/>
              <a:t>里查看函数定义和输入参数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158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A6B374-2F7D-8357-D40C-879C8E438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If...else...</a:t>
            </a:r>
            <a:r>
              <a:rPr lang="zh-CN" altLang="en-US" dirty="0"/>
              <a:t>语句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36B05A-585C-4DF5-829C-45EF1D0A9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https://www.bilibili.com/video/BV1Ri4y1F7Yr/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3531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699</Words>
  <Application>Microsoft Office PowerPoint</Application>
  <PresentationFormat>寬螢幕</PresentationFormat>
  <Paragraphs>80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2" baseType="lpstr">
      <vt:lpstr>等线</vt:lpstr>
      <vt:lpstr>等线 Light</vt:lpstr>
      <vt:lpstr>Arial</vt:lpstr>
      <vt:lpstr>Office 佈景主題</vt:lpstr>
      <vt:lpstr>Arduino IDE</vt:lpstr>
      <vt:lpstr>Arduino uno 引脚定义</vt:lpstr>
      <vt:lpstr>PowerPoint 簡報</vt:lpstr>
      <vt:lpstr>Arduino 提供的函数</vt:lpstr>
      <vt:lpstr>函数怎么用</vt:lpstr>
      <vt:lpstr>PowerPoint 簡報</vt:lpstr>
      <vt:lpstr>PowerPoint 簡報</vt:lpstr>
      <vt:lpstr>小挑战</vt:lpstr>
      <vt:lpstr>If...else...语句</vt:lpstr>
      <vt:lpstr>面包板和INPUT_PULLUP(上拉)</vt:lpstr>
      <vt:lpstr>小挑战 </vt:lpstr>
      <vt:lpstr>Digital(数字信号)和analog(模拟信号)的区别</vt:lpstr>
      <vt:lpstr>小挑战 </vt:lpstr>
      <vt:lpstr>变量</vt:lpstr>
      <vt:lpstr>声明一个变量</vt:lpstr>
      <vt:lpstr>Serial(串行)通讯</vt:lpstr>
      <vt:lpstr>小挑战 </vt:lpstr>
      <vt:lpstr>约定俗称的变量命名规则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 mu</dc:creator>
  <cp:lastModifiedBy>mu mu</cp:lastModifiedBy>
  <cp:revision>3</cp:revision>
  <dcterms:created xsi:type="dcterms:W3CDTF">2025-07-07T16:19:07Z</dcterms:created>
  <dcterms:modified xsi:type="dcterms:W3CDTF">2025-07-07T18:20:18Z</dcterms:modified>
</cp:coreProperties>
</file>